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Libre Franklin"/>
      <p:regular r:id="rId47"/>
      <p:bold r:id="rId48"/>
      <p:italic r:id="rId49"/>
      <p:boldItalic r:id="rId50"/>
    </p:embeddedFont>
    <p:embeddedFont>
      <p:font typeface="Roboto"/>
      <p:regular r:id="rId51"/>
      <p:bold r:id="rId52"/>
      <p:italic r:id="rId53"/>
      <p:boldItalic r:id="rId54"/>
    </p:embeddedFont>
    <p:embeddedFont>
      <p:font typeface="Poppins"/>
      <p:regular r:id="rId55"/>
      <p:bold r:id="rId56"/>
      <p:italic r:id="rId57"/>
      <p:boldItalic r:id="rId58"/>
    </p:embeddedFont>
    <p:embeddedFont>
      <p:font typeface="Montserrat"/>
      <p:regular r:id="rId59"/>
      <p:bold r:id="rId60"/>
      <p:italic r:id="rId61"/>
      <p:boldItalic r:id="rId62"/>
    </p:embeddedFont>
    <p:embeddedFont>
      <p:font typeface="Poppins Medium"/>
      <p:regular r:id="rId63"/>
      <p:bold r:id="rId64"/>
      <p:italic r:id="rId65"/>
      <p:boldItalic r:id="rId66"/>
    </p:embeddedFont>
    <p:embeddedFont>
      <p:font typeface="Poppins SemiBol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1" roundtripDataSignature="AMtx7migKoy3vK/iF6bXhp1tEGQqCgdpN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borah Gabis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C1DF6A-B058-4359-BE5B-F9AC74871BDD}">
  <a:tblStyle styleId="{00C1DF6A-B058-4359-BE5B-F9AC74871BD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ibreFranklin-bold.fntdata"/><Relationship Id="rId47" Type="http://schemas.openxmlformats.org/officeDocument/2006/relationships/font" Target="fonts/LibreFranklin-regular.fntdata"/><Relationship Id="rId49" Type="http://schemas.openxmlformats.org/officeDocument/2006/relationships/font" Target="fonts/LibreFranklin-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customschemas.google.com/relationships/presentationmetadata" Target="metadata"/><Relationship Id="rId70" Type="http://schemas.openxmlformats.org/officeDocument/2006/relationships/font" Target="fonts/Poppins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3.xml"/><Relationship Id="rId64" Type="http://schemas.openxmlformats.org/officeDocument/2006/relationships/font" Target="fonts/PoppinsMedium-bold.fntdata"/><Relationship Id="rId63" Type="http://schemas.openxmlformats.org/officeDocument/2006/relationships/font" Target="fonts/PoppinsMedium-regular.fntdata"/><Relationship Id="rId22" Type="http://schemas.openxmlformats.org/officeDocument/2006/relationships/slide" Target="slides/slide15.xml"/><Relationship Id="rId66" Type="http://schemas.openxmlformats.org/officeDocument/2006/relationships/font" Target="fonts/PoppinsMedium-boldItalic.fntdata"/><Relationship Id="rId21" Type="http://schemas.openxmlformats.org/officeDocument/2006/relationships/slide" Target="slides/slide14.xml"/><Relationship Id="rId65" Type="http://schemas.openxmlformats.org/officeDocument/2006/relationships/font" Target="fonts/PoppinsMedium-italic.fntdata"/><Relationship Id="rId24" Type="http://schemas.openxmlformats.org/officeDocument/2006/relationships/slide" Target="slides/slide17.xml"/><Relationship Id="rId68" Type="http://schemas.openxmlformats.org/officeDocument/2006/relationships/font" Target="fonts/PoppinsSemiBold-bold.fntdata"/><Relationship Id="rId23" Type="http://schemas.openxmlformats.org/officeDocument/2006/relationships/slide" Target="slides/slide16.xml"/><Relationship Id="rId67" Type="http://schemas.openxmlformats.org/officeDocument/2006/relationships/font" Target="fonts/PoppinsSemiBold-regular.fntdata"/><Relationship Id="rId60" Type="http://schemas.openxmlformats.org/officeDocument/2006/relationships/font" Target="fonts/Montserrat-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ppinsSemi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font" Target="fonts/LibreFranklin-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55" Type="http://schemas.openxmlformats.org/officeDocument/2006/relationships/font" Target="fonts/Poppins-regular.fntdata"/><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57" Type="http://schemas.openxmlformats.org/officeDocument/2006/relationships/font" Target="fonts/Poppins-italic.fntdata"/><Relationship Id="rId12" Type="http://schemas.openxmlformats.org/officeDocument/2006/relationships/slide" Target="slides/slide5.xml"/><Relationship Id="rId56" Type="http://schemas.openxmlformats.org/officeDocument/2006/relationships/font" Target="fonts/Poppins-bold.fntdata"/><Relationship Id="rId15" Type="http://schemas.openxmlformats.org/officeDocument/2006/relationships/slide" Target="slides/slide8.xml"/><Relationship Id="rId59" Type="http://schemas.openxmlformats.org/officeDocument/2006/relationships/font" Target="fonts/Montserrat-regular.fntdata"/><Relationship Id="rId14" Type="http://schemas.openxmlformats.org/officeDocument/2006/relationships/slide" Target="slides/slide7.xml"/><Relationship Id="rId58" Type="http://schemas.openxmlformats.org/officeDocument/2006/relationships/font" Target="fonts/Poppi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8T16:22:39.974">
    <p:pos x="6000" y="0"/>
    <p:text>poner en un grafico</p:text>
    <p:extLst>
      <p:ext uri="{C676402C-5697-4E1C-873F-D02D1690AC5C}">
        <p15:threadingInfo timeZoneBias="0"/>
      </p:ext>
      <p:ext uri="http://customooxmlschemas.google.com/">
        <go:slidesCustomData xmlns:go="http://customooxmlschemas.google.com/" commentPostId="AAAA-f0PXg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0ba8501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90ba850130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0ba85013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90ba850130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0ba85013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90ba850130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0ba85013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90ba85013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0ba85013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90ba850130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0ba85013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90ba85013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0ba85013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90ba850130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0ba8501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90ba850130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0ba85013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90ba850130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CFU: is the course number in academic settings, numerical or categorical?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The course number, typically found in academic settings to label and categorize courses (e.g., "Course 101," "Course 202"), is inherently categorical, even though it contains numerical digits. Here's why: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 **No Mathematical Meaning**: Performing arithmetic operations on course numbers doesn't make sense. For instance, adding "Course 101" and "Course 202" has no meaningful interpretation.</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2. **Identifier**: Course numbers serve as identifiers or labels. They distinguish one course from another, similar to how product codes or ID numbers work.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3. **Non-Continuous**: Course numbers are discrete and non-continuous. There's no meaningful value between "Course 101" and "Course 102."</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4. **No Rank or Order**: While it might seem like "Course 202" is a higher or more advanced course than "Course 101," this isn't always true. The numbering might follow a system, but "higher" numbers don't necessarily mean more advanced or difficult courses. The number might relate to departments, levels, or be arbitrary.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 even though course numbers have digits and look numerical, they function as categorical variables. In analyses, they would typically be treated as such.</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0ba85013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90ba850130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1. Machine Learning Models: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Imagine you are working with a dataset about house sales, and one of the columns is "House Type," which has values like "Bungalow," "Condo," "Detached," and "Semi-detached."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want to predict house prices using linear regression. However, linear regression cannot directly handle the text labels in the "House Type" column.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You can use one-hot encoding to convert "House Type" into separate binary (0 or 1) columns for each house type. Now, your regression model can use this numerical data to make predictions.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2. Mathematical Operations: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You have a survey dataset where respondents have rated a product as "Poor," "Average," "Good," or "Excellent."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want to calculate the average rating for the product, but you can't directly average text labels.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Assign a numerical score to each rating, e.g., "Poor"=1, "Average"=2, "Good"=3, "Excellent"=4. Now, you can calculate the average rating numerically.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3. Feature Engineering: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You're analyzing an e-commerce dataset with a column "Purchase Time," which has values ranging from "00:00" to "23:59."</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suspect that shopping patterns differ during different times of the day, but with 1,440 minutes in a day, analyzing each minute might be too granular.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Convert "Purchase Time" into categories like "Morning," "Afternoon," "Evening," and "Night." Then, encode these categories numerically (e.g., using label encoding). This new feature might reveal patterns, like higher purchase values in the evening or more transactions in the afternoon, which the raw "Purchase Time" data might not easily show.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0ba850130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90ba850130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0ba85013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90ba850130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we will talk about one hot encoding later (dont go in detail now, we will do so in 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0ba85013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90ba850130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0ba850130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90ba850130_0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0ba8501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90ba850130_0_10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0ba850130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90ba850130_0_1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0ba850130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90ba850130_0_1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0ba850130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90ba850130_0_1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0ba850130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90ba850130_0_10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0ba850130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90ba850130_0_1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0ba850130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90ba850130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0ba8501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90ba850130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0ba850130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90ba850130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0ba850130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90ba850130_0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0ba850130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90ba850130_0_1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0ba850130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90ba850130_0_1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0ba85013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90ba850130_0_1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0ba850130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90ba850130_0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0ba85013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90ba850130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0ba8501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290ba850130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0ba850130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90ba850130_0_1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0ba8501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90ba85013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0ba85013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90ba85013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0ba8501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90ba850130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0ba85013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90ba850130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54" name="Shape 54"/>
        <p:cNvGrpSpPr/>
        <p:nvPr/>
      </p:nvGrpSpPr>
      <p:grpSpPr>
        <a:xfrm>
          <a:off x="0" y="0"/>
          <a:ext cx="0" cy="0"/>
          <a:chOff x="0" y="0"/>
          <a:chExt cx="0" cy="0"/>
        </a:xfrm>
      </p:grpSpPr>
      <p:sp>
        <p:nvSpPr>
          <p:cNvPr id="55" name="Google Shape;55;g290ba850130_0_129"/>
          <p:cNvSpPr txBox="1"/>
          <p:nvPr>
            <p:ph type="title"/>
          </p:nvPr>
        </p:nvSpPr>
        <p:spPr>
          <a:xfrm>
            <a:off x="822721" y="215503"/>
            <a:ext cx="7543800" cy="1086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56" name="Google Shape;56;g290ba850130_0_129"/>
          <p:cNvSpPr txBox="1"/>
          <p:nvPr>
            <p:ph idx="1" type="body"/>
          </p:nvPr>
        </p:nvSpPr>
        <p:spPr>
          <a:xfrm>
            <a:off x="822721" y="1581150"/>
            <a:ext cx="7543800" cy="2820600"/>
          </a:xfrm>
          <a:prstGeom prst="rect">
            <a:avLst/>
          </a:prstGeom>
          <a:noFill/>
          <a:ln>
            <a:noFill/>
          </a:ln>
        </p:spPr>
        <p:txBody>
          <a:bodyPr anchorCtr="0" anchor="t" bIns="34275" lIns="0" spcFirstLastPara="1" rIns="0" wrap="square" tIns="34275">
            <a:noAutofit/>
          </a:bodyPr>
          <a:lstStyle>
            <a:lvl1pPr indent="-317500" lvl="0" marL="457200" algn="l">
              <a:lnSpc>
                <a:spcPct val="110000"/>
              </a:lnSpc>
              <a:spcBef>
                <a:spcPts val="900"/>
              </a:spcBef>
              <a:spcAft>
                <a:spcPts val="0"/>
              </a:spcAft>
              <a:buSzPts val="1400"/>
              <a:buChar char="●"/>
              <a:defRPr/>
            </a:lvl1pPr>
            <a:lvl2pPr indent="-317500" lvl="1" marL="914400" algn="l">
              <a:lnSpc>
                <a:spcPct val="115000"/>
              </a:lnSpc>
              <a:spcBef>
                <a:spcPts val="200"/>
              </a:spcBef>
              <a:spcAft>
                <a:spcPts val="0"/>
              </a:spcAft>
              <a:buClr>
                <a:srgbClr val="404040"/>
              </a:buClr>
              <a:buSzPts val="1400"/>
              <a:buChar char="○"/>
              <a:defRPr/>
            </a:lvl2pPr>
            <a:lvl3pPr indent="-317500" lvl="2" marL="1371600" algn="l">
              <a:lnSpc>
                <a:spcPct val="115000"/>
              </a:lnSpc>
              <a:spcBef>
                <a:spcPts val="300"/>
              </a:spcBef>
              <a:spcAft>
                <a:spcPts val="0"/>
              </a:spcAft>
              <a:buClr>
                <a:srgbClr val="404040"/>
              </a:buClr>
              <a:buSzPts val="1400"/>
              <a:buChar char="■"/>
              <a:defRPr/>
            </a:lvl3pPr>
            <a:lvl4pPr indent="-317500" lvl="3" marL="1828800" algn="l">
              <a:lnSpc>
                <a:spcPct val="115000"/>
              </a:lnSpc>
              <a:spcBef>
                <a:spcPts val="300"/>
              </a:spcBef>
              <a:spcAft>
                <a:spcPts val="0"/>
              </a:spcAft>
              <a:buClr>
                <a:srgbClr val="404040"/>
              </a:buClr>
              <a:buSzPts val="1400"/>
              <a:buChar char="●"/>
              <a:defRPr/>
            </a:lvl4pPr>
            <a:lvl5pPr indent="-317500" lvl="4" marL="2286000" algn="l">
              <a:lnSpc>
                <a:spcPct val="115000"/>
              </a:lnSpc>
              <a:spcBef>
                <a:spcPts val="300"/>
              </a:spcBef>
              <a:spcAft>
                <a:spcPts val="0"/>
              </a:spcAft>
              <a:buClr>
                <a:srgbClr val="404040"/>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7" name="Google Shape;57;g290ba850130_0_129"/>
          <p:cNvSpPr txBox="1"/>
          <p:nvPr>
            <p:ph idx="10" type="dt"/>
          </p:nvPr>
        </p:nvSpPr>
        <p:spPr>
          <a:xfrm>
            <a:off x="6163865" y="4835128"/>
            <a:ext cx="19383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g290ba850130_0_129"/>
          <p:cNvSpPr txBox="1"/>
          <p:nvPr>
            <p:ph idx="11" type="ftr"/>
          </p:nvPr>
        </p:nvSpPr>
        <p:spPr>
          <a:xfrm>
            <a:off x="822721" y="4835128"/>
            <a:ext cx="511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9" name="Google Shape;59;g290ba850130_0_129"/>
          <p:cNvSpPr txBox="1"/>
          <p:nvPr>
            <p:ph idx="12" type="sldNum"/>
          </p:nvPr>
        </p:nvSpPr>
        <p:spPr>
          <a:xfrm>
            <a:off x="8245078" y="4835128"/>
            <a:ext cx="5844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ido - e imagen">
  <p:cSld name="03 Contenido - e imagen">
    <p:spTree>
      <p:nvGrpSpPr>
        <p:cNvPr id="60" name="Shape 60"/>
        <p:cNvGrpSpPr/>
        <p:nvPr/>
      </p:nvGrpSpPr>
      <p:grpSpPr>
        <a:xfrm>
          <a:off x="0" y="0"/>
          <a:ext cx="0" cy="0"/>
          <a:chOff x="0" y="0"/>
          <a:chExt cx="0" cy="0"/>
        </a:xfrm>
      </p:grpSpPr>
      <p:sp>
        <p:nvSpPr>
          <p:cNvPr id="61" name="Google Shape;61;g290ba850130_0_280"/>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2" name="Google Shape;62;g290ba850130_0_280"/>
          <p:cNvSpPr txBox="1"/>
          <p:nvPr>
            <p:ph idx="1" type="body"/>
          </p:nvPr>
        </p:nvSpPr>
        <p:spPr>
          <a:xfrm>
            <a:off x="430200" y="1236150"/>
            <a:ext cx="3739800" cy="32742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chemeClr val="lt2"/>
                </a:solidFill>
                <a:latin typeface="Arial"/>
                <a:ea typeface="Arial"/>
                <a:cs typeface="Arial"/>
                <a:sym typeface="Arial"/>
              </a:defRPr>
            </a:lvl1pPr>
            <a:lvl2pPr indent="-298450" lvl="1" marL="914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ido - Sencillo">
  <p:cSld name="03 Contenido - Sencillo">
    <p:spTree>
      <p:nvGrpSpPr>
        <p:cNvPr id="63" name="Shape 63"/>
        <p:cNvGrpSpPr/>
        <p:nvPr/>
      </p:nvGrpSpPr>
      <p:grpSpPr>
        <a:xfrm>
          <a:off x="0" y="0"/>
          <a:ext cx="0" cy="0"/>
          <a:chOff x="0" y="0"/>
          <a:chExt cx="0" cy="0"/>
        </a:xfrm>
      </p:grpSpPr>
      <p:sp>
        <p:nvSpPr>
          <p:cNvPr id="64" name="Google Shape;64;g290ba850130_0_283"/>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5" name="Google Shape;65;g290ba850130_0_283"/>
          <p:cNvSpPr txBox="1"/>
          <p:nvPr>
            <p:ph idx="1" type="body"/>
          </p:nvPr>
        </p:nvSpPr>
        <p:spPr>
          <a:xfrm>
            <a:off x="493350" y="1225144"/>
            <a:ext cx="8157300" cy="29838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rgbClr val="666666"/>
                </a:solidFill>
                <a:latin typeface="Arial"/>
                <a:ea typeface="Arial"/>
                <a:cs typeface="Arial"/>
                <a:sym typeface="Arial"/>
              </a:defRPr>
            </a:lvl1pPr>
            <a:lvl2pPr indent="-304800" lvl="1" marL="914400" marR="0" algn="l">
              <a:lnSpc>
                <a:spcPct val="100000"/>
              </a:lnSpc>
              <a:spcBef>
                <a:spcPts val="0"/>
              </a:spcBef>
              <a:spcAft>
                <a:spcPts val="0"/>
              </a:spcAft>
              <a:buClr>
                <a:srgbClr val="666666"/>
              </a:buClr>
              <a:buSzPts val="1200"/>
              <a:buFont typeface="Arial"/>
              <a:buChar char="○"/>
              <a:defRPr b="0" i="0" sz="1200" u="none" cap="none" strike="noStrike">
                <a:solidFill>
                  <a:srgbClr val="666666"/>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Contenido - Texto">
  <p:cSld name="03 - Contenido - Texto">
    <p:spTree>
      <p:nvGrpSpPr>
        <p:cNvPr id="20" name="Shape 20"/>
        <p:cNvGrpSpPr/>
        <p:nvPr/>
      </p:nvGrpSpPr>
      <p:grpSpPr>
        <a:xfrm>
          <a:off x="0" y="0"/>
          <a:ext cx="0" cy="0"/>
          <a:chOff x="0" y="0"/>
          <a:chExt cx="0" cy="0"/>
        </a:xfrm>
      </p:grpSpPr>
      <p:sp>
        <p:nvSpPr>
          <p:cNvPr id="21" name="Google Shape;21;g290ba850130_0_996"/>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 name="Google Shape;22;g290ba850130_0_996"/>
          <p:cNvSpPr txBox="1"/>
          <p:nvPr>
            <p:ph idx="1" type="subTitle"/>
          </p:nvPr>
        </p:nvSpPr>
        <p:spPr>
          <a:xfrm>
            <a:off x="414325" y="1169194"/>
            <a:ext cx="4654500" cy="1752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3" name="Google Shape;23;g290ba850130_0_996"/>
          <p:cNvSpPr txBox="1"/>
          <p:nvPr>
            <p:ph idx="2" type="body"/>
          </p:nvPr>
        </p:nvSpPr>
        <p:spPr>
          <a:xfrm>
            <a:off x="438150" y="1633163"/>
            <a:ext cx="8091600" cy="28662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rgbClr val="666666"/>
                </a:solidFill>
                <a:latin typeface="Arial"/>
                <a:ea typeface="Arial"/>
                <a:cs typeface="Arial"/>
                <a:sym typeface="Arial"/>
              </a:defRPr>
            </a:lvl1pPr>
            <a:lvl2pPr indent="-298450" lvl="1" marL="914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image" Target="../media/image15.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6.jp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pic>
        <p:nvPicPr>
          <p:cNvPr id="70" name="Google Shape;70;p1"/>
          <p:cNvPicPr preferRelativeResize="0"/>
          <p:nvPr/>
        </p:nvPicPr>
        <p:blipFill rotWithShape="1">
          <a:blip r:embed="rId4">
            <a:alphaModFix/>
          </a:blip>
          <a:srcRect b="0" l="0" r="0" t="0"/>
          <a:stretch/>
        </p:blipFill>
        <p:spPr>
          <a:xfrm>
            <a:off x="8063600" y="314400"/>
            <a:ext cx="678000" cy="678000"/>
          </a:xfrm>
          <a:prstGeom prst="rect">
            <a:avLst/>
          </a:prstGeom>
          <a:noFill/>
          <a:ln>
            <a:noFill/>
          </a:ln>
        </p:spPr>
      </p:pic>
      <p:sp>
        <p:nvSpPr>
          <p:cNvPr id="71" name="Google Shape;71;p1"/>
          <p:cNvSpPr txBox="1"/>
          <p:nvPr/>
        </p:nvSpPr>
        <p:spPr>
          <a:xfrm>
            <a:off x="556300" y="1804075"/>
            <a:ext cx="80697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Poppins SemiBold"/>
                <a:ea typeface="Poppins SemiBold"/>
                <a:cs typeface="Poppins SemiBold"/>
                <a:sym typeface="Poppins SemiBold"/>
              </a:rPr>
              <a:t>Exploratory Data Analysis</a:t>
            </a:r>
            <a:endParaRPr b="1" i="0" sz="4000" u="none" cap="none" strike="noStrike">
              <a:solidFill>
                <a:srgbClr val="FFFFFF"/>
              </a:solidFill>
              <a:latin typeface="Poppins SemiBold"/>
              <a:ea typeface="Poppins SemiBold"/>
              <a:cs typeface="Poppins SemiBold"/>
              <a:sym typeface="Poppins SemiBold"/>
            </a:endParaRPr>
          </a:p>
        </p:txBody>
      </p:sp>
      <p:sp>
        <p:nvSpPr>
          <p:cNvPr id="72" name="Google Shape;72;p1"/>
          <p:cNvSpPr txBox="1"/>
          <p:nvPr/>
        </p:nvSpPr>
        <p:spPr>
          <a:xfrm>
            <a:off x="556300" y="390600"/>
            <a:ext cx="48099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Poppins SemiBold"/>
                <a:ea typeface="Poppins SemiBold"/>
                <a:cs typeface="Poppins SemiBold"/>
                <a:sym typeface="Poppins SemiBold"/>
              </a:rPr>
              <a:t>DATA ANALYTICS</a:t>
            </a:r>
            <a:endParaRPr b="1" i="0" sz="1000" u="none" cap="none" strike="noStrike">
              <a:solidFill>
                <a:srgbClr val="FFFFFF"/>
              </a:solidFill>
              <a:latin typeface="Poppins SemiBold"/>
              <a:ea typeface="Poppins SemiBold"/>
              <a:cs typeface="Poppins SemiBold"/>
              <a:sym typeface="Poppins SemiBold"/>
            </a:endParaRPr>
          </a:p>
        </p:txBody>
      </p:sp>
      <p:sp>
        <p:nvSpPr>
          <p:cNvPr id="73" name="Google Shape;73;p1"/>
          <p:cNvSpPr txBox="1"/>
          <p:nvPr/>
        </p:nvSpPr>
        <p:spPr>
          <a:xfrm>
            <a:off x="556300" y="2524550"/>
            <a:ext cx="70527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oppins Medium"/>
                <a:ea typeface="Poppins Medium"/>
                <a:cs typeface="Poppins Medium"/>
                <a:sym typeface="Poppins Medium"/>
              </a:rPr>
              <a:t>Descriptive Statistics &amp; Outliers</a:t>
            </a:r>
            <a:endParaRPr b="0" i="0" sz="2400" u="none" cap="none" strike="noStrike">
              <a:solidFill>
                <a:srgbClr val="FFFFFF"/>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g290ba850130_0_295"/>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Variables and Individuals</a:t>
            </a:r>
            <a:endParaRPr b="1" i="0" sz="2200" u="none" cap="none" strike="noStrike">
              <a:solidFill>
                <a:srgbClr val="434343"/>
              </a:solidFill>
              <a:latin typeface="Poppins"/>
              <a:ea typeface="Poppins"/>
              <a:cs typeface="Poppins"/>
              <a:sym typeface="Poppins"/>
            </a:endParaRPr>
          </a:p>
        </p:txBody>
      </p:sp>
      <p:sp>
        <p:nvSpPr>
          <p:cNvPr id="128" name="Google Shape;128;g290ba850130_0_295"/>
          <p:cNvSpPr txBox="1"/>
          <p:nvPr/>
        </p:nvSpPr>
        <p:spPr>
          <a:xfrm>
            <a:off x="405975" y="1485925"/>
            <a:ext cx="3309600" cy="286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An </a:t>
            </a:r>
            <a:r>
              <a:rPr b="1" i="0" lang="en" sz="1200" u="none" cap="none" strike="noStrike">
                <a:solidFill>
                  <a:srgbClr val="434343"/>
                </a:solidFill>
                <a:latin typeface="Poppins"/>
                <a:ea typeface="Poppins"/>
                <a:cs typeface="Poppins"/>
                <a:sym typeface="Poppins"/>
              </a:rPr>
              <a:t>individual</a:t>
            </a:r>
            <a:r>
              <a:rPr b="0" i="0" lang="en" sz="1200" u="none" cap="none" strike="noStrike">
                <a:solidFill>
                  <a:srgbClr val="434343"/>
                </a:solidFill>
                <a:latin typeface="Poppins"/>
                <a:ea typeface="Poppins"/>
                <a:cs typeface="Poppins"/>
                <a:sym typeface="Poppins"/>
              </a:rPr>
              <a:t> is a single entity or </a:t>
            </a:r>
            <a:r>
              <a:rPr b="1" i="0" lang="en" sz="1200" u="none" cap="none" strike="noStrike">
                <a:solidFill>
                  <a:srgbClr val="434343"/>
                </a:solidFill>
                <a:latin typeface="Poppins"/>
                <a:ea typeface="Poppins"/>
                <a:cs typeface="Poppins"/>
                <a:sym typeface="Poppins"/>
              </a:rPr>
              <a:t>member of a population or sample</a:t>
            </a:r>
            <a:r>
              <a:rPr b="0" i="0" lang="en" sz="1200" u="none" cap="none" strike="noStrike">
                <a:solidFill>
                  <a:srgbClr val="434343"/>
                </a:solidFill>
                <a:latin typeface="Poppins"/>
                <a:ea typeface="Poppins"/>
                <a:cs typeface="Poppins"/>
                <a:sym typeface="Poppins"/>
              </a:rPr>
              <a:t> for which data is observed or collected.</a:t>
            </a:r>
            <a:endParaRPr b="0" i="0" sz="1200" u="none" cap="none" strike="noStrike">
              <a:solidFill>
                <a:srgbClr val="434343"/>
              </a:solidFill>
              <a:latin typeface="Poppins"/>
              <a:ea typeface="Poppins"/>
              <a:cs typeface="Poppins"/>
              <a:sym typeface="Poppins"/>
            </a:endParaRPr>
          </a:p>
          <a:p>
            <a:pPr indent="0" lvl="0" marL="45720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variable</a:t>
            </a:r>
            <a:r>
              <a:rPr b="0" i="0" lang="en" sz="1200" u="none" cap="none" strike="noStrike">
                <a:solidFill>
                  <a:srgbClr val="434343"/>
                </a:solidFill>
                <a:latin typeface="Poppins"/>
                <a:ea typeface="Poppins"/>
                <a:cs typeface="Poppins"/>
                <a:sym typeface="Poppins"/>
              </a:rPr>
              <a:t> is a characteristic or </a:t>
            </a:r>
            <a:r>
              <a:rPr b="1" i="0" lang="en" sz="1200" u="none" cap="none" strike="noStrike">
                <a:solidFill>
                  <a:srgbClr val="434343"/>
                </a:solidFill>
                <a:latin typeface="Poppins"/>
                <a:ea typeface="Poppins"/>
                <a:cs typeface="Poppins"/>
                <a:sym typeface="Poppins"/>
              </a:rPr>
              <a:t>attribute</a:t>
            </a:r>
            <a:r>
              <a:rPr b="0" i="0" lang="en" sz="1200" u="none" cap="none" strike="noStrike">
                <a:solidFill>
                  <a:srgbClr val="434343"/>
                </a:solidFill>
                <a:latin typeface="Poppins"/>
                <a:ea typeface="Poppins"/>
                <a:cs typeface="Poppins"/>
                <a:sym typeface="Poppins"/>
              </a:rPr>
              <a:t> that can assume different values or categories across observations.</a:t>
            </a:r>
            <a:endParaRPr b="0" i="0" sz="12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p:txBody>
      </p:sp>
      <p:pic>
        <p:nvPicPr>
          <p:cNvPr id="129" name="Google Shape;129;g290ba850130_0_295"/>
          <p:cNvPicPr preferRelativeResize="0"/>
          <p:nvPr/>
        </p:nvPicPr>
        <p:blipFill rotWithShape="1">
          <a:blip r:embed="rId4">
            <a:alphaModFix/>
          </a:blip>
          <a:srcRect b="0" l="0" r="0" t="0"/>
          <a:stretch/>
        </p:blipFill>
        <p:spPr>
          <a:xfrm>
            <a:off x="4681800" y="1121475"/>
            <a:ext cx="3543400" cy="1362850"/>
          </a:xfrm>
          <a:prstGeom prst="rect">
            <a:avLst/>
          </a:prstGeom>
          <a:noFill/>
          <a:ln>
            <a:noFill/>
          </a:ln>
        </p:spPr>
      </p:pic>
      <p:pic>
        <p:nvPicPr>
          <p:cNvPr id="130" name="Google Shape;130;g290ba850130_0_295"/>
          <p:cNvPicPr preferRelativeResize="0"/>
          <p:nvPr/>
        </p:nvPicPr>
        <p:blipFill rotWithShape="1">
          <a:blip r:embed="rId5">
            <a:alphaModFix/>
          </a:blip>
          <a:srcRect b="0" l="0" r="0" t="0"/>
          <a:stretch/>
        </p:blipFill>
        <p:spPr>
          <a:xfrm>
            <a:off x="5048200" y="2571750"/>
            <a:ext cx="2474499" cy="2179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g290ba850130_0_135"/>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Statistics?</a:t>
            </a:r>
            <a:endParaRPr b="1" i="0" sz="2200" u="none" cap="none" strike="noStrike">
              <a:solidFill>
                <a:srgbClr val="434343"/>
              </a:solidFill>
              <a:latin typeface="Poppins"/>
              <a:ea typeface="Poppins"/>
              <a:cs typeface="Poppins"/>
              <a:sym typeface="Poppins"/>
            </a:endParaRPr>
          </a:p>
        </p:txBody>
      </p:sp>
      <p:sp>
        <p:nvSpPr>
          <p:cNvPr id="136" name="Google Shape;136;g290ba850130_0_135"/>
          <p:cNvSpPr txBox="1"/>
          <p:nvPr/>
        </p:nvSpPr>
        <p:spPr>
          <a:xfrm>
            <a:off x="624550" y="1471375"/>
            <a:ext cx="4773900" cy="32508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575760"/>
                </a:solidFill>
                <a:latin typeface="Poppins"/>
                <a:ea typeface="Poppins"/>
                <a:cs typeface="Poppins"/>
                <a:sym typeface="Poppins"/>
              </a:rPr>
              <a:t>Statistics</a:t>
            </a:r>
            <a:r>
              <a:rPr b="0" i="0" lang="en" sz="1200" u="none" cap="none" strike="noStrike">
                <a:solidFill>
                  <a:srgbClr val="575760"/>
                </a:solidFill>
                <a:latin typeface="Poppins"/>
                <a:ea typeface="Poppins"/>
                <a:cs typeface="Poppins"/>
                <a:sym typeface="Poppins"/>
              </a:rPr>
              <a:t> can be broken down into two areas:</a:t>
            </a:r>
            <a:br>
              <a:rPr b="0" i="0" lang="en" sz="1200" u="none" cap="none" strike="noStrike">
                <a:solidFill>
                  <a:srgbClr val="575760"/>
                </a:solidFill>
                <a:latin typeface="Poppins"/>
                <a:ea typeface="Poppins"/>
                <a:cs typeface="Poppins"/>
                <a:sym typeface="Poppins"/>
              </a:rPr>
            </a:br>
            <a:endParaRPr b="1" i="0" sz="1200" u="none" cap="none" strike="noStrike">
              <a:solidFill>
                <a:srgbClr val="575760"/>
              </a:solidFill>
              <a:latin typeface="Poppins"/>
              <a:ea typeface="Poppins"/>
              <a:cs typeface="Poppins"/>
              <a:sym typeface="Poppins"/>
            </a:endParaRPr>
          </a:p>
          <a:p>
            <a:pPr indent="-304800" lvl="0" marL="4572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Descriptive statistics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Describes and summarizes</a:t>
            </a:r>
            <a:r>
              <a:rPr b="0" i="0" lang="en" sz="1200" u="none" cap="none" strike="noStrike">
                <a:solidFill>
                  <a:srgbClr val="575760"/>
                </a:solidFill>
                <a:latin typeface="Poppins"/>
                <a:ea typeface="Poppins"/>
                <a:cs typeface="Poppins"/>
                <a:sym typeface="Poppins"/>
              </a:rPr>
              <a:t> data.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Example: the </a:t>
            </a:r>
            <a:r>
              <a:rPr b="0" i="0" lang="en" sz="1200" u="none" cap="none" strike="noStrike">
                <a:solidFill>
                  <a:srgbClr val="05A9C5"/>
                </a:solidFill>
                <a:latin typeface="Poppins"/>
                <a:ea typeface="Poppins"/>
                <a:cs typeface="Poppins"/>
                <a:sym typeface="Poppins"/>
              </a:rPr>
              <a:t>average </a:t>
            </a:r>
            <a:r>
              <a:rPr b="0" i="0" lang="en" sz="1200" u="none" cap="none" strike="noStrike">
                <a:solidFill>
                  <a:srgbClr val="575760"/>
                </a:solidFill>
                <a:latin typeface="Poppins"/>
                <a:ea typeface="Poppins"/>
                <a:cs typeface="Poppins"/>
                <a:sym typeface="Poppins"/>
              </a:rPr>
              <a:t>SAT score for incoming freshmen; racial </a:t>
            </a:r>
            <a:r>
              <a:rPr b="0" i="0" lang="en" sz="1200" u="none" cap="none" strike="noStrike">
                <a:solidFill>
                  <a:srgbClr val="05A9C5"/>
                </a:solidFill>
                <a:latin typeface="Poppins"/>
                <a:ea typeface="Poppins"/>
                <a:cs typeface="Poppins"/>
                <a:sym typeface="Poppins"/>
              </a:rPr>
              <a:t>makeup</a:t>
            </a:r>
            <a:r>
              <a:rPr b="0" i="0" lang="en" sz="1200" u="none" cap="none" strike="noStrike">
                <a:solidFill>
                  <a:srgbClr val="575760"/>
                </a:solidFill>
                <a:latin typeface="Poppins"/>
                <a:ea typeface="Poppins"/>
                <a:cs typeface="Poppins"/>
                <a:sym typeface="Poppins"/>
              </a:rPr>
              <a:t> of the student body</a:t>
            </a:r>
            <a:br>
              <a:rPr b="0" i="0" lang="en" sz="1200" u="none" cap="none" strike="noStrike">
                <a:solidFill>
                  <a:srgbClr val="575760"/>
                </a:solidFill>
                <a:latin typeface="Poppins"/>
                <a:ea typeface="Poppins"/>
                <a:cs typeface="Poppins"/>
                <a:sym typeface="Poppins"/>
              </a:rPr>
            </a:br>
            <a:endParaRPr b="0" i="0" sz="1200" u="none" cap="none" strike="noStrike">
              <a:solidFill>
                <a:schemeClr val="dk2"/>
              </a:solidFill>
              <a:latin typeface="Poppins"/>
              <a:ea typeface="Poppins"/>
              <a:cs typeface="Poppins"/>
              <a:sym typeface="Poppins"/>
            </a:endParaRPr>
          </a:p>
          <a:p>
            <a:pPr indent="-304800" lvl="0" marL="4572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Inferential statistics</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Makes inferences about </a:t>
            </a:r>
            <a:r>
              <a:rPr b="1" i="0" lang="en" sz="1200" u="none" cap="none" strike="noStrike">
                <a:solidFill>
                  <a:srgbClr val="575760"/>
                </a:solidFill>
                <a:latin typeface="Poppins"/>
                <a:ea typeface="Poppins"/>
                <a:cs typeface="Poppins"/>
                <a:sym typeface="Poppins"/>
              </a:rPr>
              <a:t> populations</a:t>
            </a:r>
            <a:r>
              <a:rPr b="0" i="0" lang="en" sz="1200" u="none" cap="none" strike="noStrike">
                <a:solidFill>
                  <a:srgbClr val="575760"/>
                </a:solidFill>
                <a:latin typeface="Poppins"/>
                <a:ea typeface="Poppins"/>
                <a:cs typeface="Poppins"/>
                <a:sym typeface="Poppins"/>
              </a:rPr>
              <a:t> (e.g. all universities in the country) using data drawn from </a:t>
            </a:r>
            <a:r>
              <a:rPr b="1" i="0" lang="en" sz="1200" u="none" cap="none" strike="noStrike">
                <a:solidFill>
                  <a:srgbClr val="575760"/>
                </a:solidFill>
                <a:latin typeface="Poppins"/>
                <a:ea typeface="Poppins"/>
                <a:cs typeface="Poppins"/>
                <a:sym typeface="Poppins"/>
              </a:rPr>
              <a:t>sample</a:t>
            </a:r>
            <a:r>
              <a:rPr b="0" i="0" lang="en" sz="1200" u="none" cap="none" strike="noStrike">
                <a:solidFill>
                  <a:srgbClr val="05A9C5"/>
                </a:solidFill>
                <a:latin typeface="Poppins"/>
                <a:ea typeface="Poppins"/>
                <a:cs typeface="Poppins"/>
                <a:sym typeface="Poppins"/>
              </a:rPr>
              <a:t> </a:t>
            </a:r>
            <a:r>
              <a:rPr b="0" i="0" lang="en" sz="1200" u="none" cap="none" strike="noStrike">
                <a:solidFill>
                  <a:srgbClr val="575760"/>
                </a:solidFill>
                <a:latin typeface="Poppins"/>
                <a:ea typeface="Poppins"/>
                <a:cs typeface="Poppins"/>
                <a:sym typeface="Poppins"/>
              </a:rPr>
              <a:t>data (e.g. from one university) of that population.</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Includes hypothesis testing, confidence intervals, and regression analysis.</a:t>
            </a:r>
            <a:endParaRPr b="1" i="0" sz="1200" u="none" cap="none" strike="noStrike">
              <a:solidFill>
                <a:srgbClr val="434343"/>
              </a:solidFill>
              <a:latin typeface="Poppins"/>
              <a:ea typeface="Poppins"/>
              <a:cs typeface="Poppins"/>
              <a:sym typeface="Poppins"/>
            </a:endParaRPr>
          </a:p>
        </p:txBody>
      </p:sp>
      <p:pic>
        <p:nvPicPr>
          <p:cNvPr id="137" name="Google Shape;137;g290ba850130_0_135"/>
          <p:cNvPicPr preferRelativeResize="0"/>
          <p:nvPr/>
        </p:nvPicPr>
        <p:blipFill rotWithShape="1">
          <a:blip r:embed="rId4">
            <a:alphaModFix/>
          </a:blip>
          <a:srcRect b="0" l="0" r="0" t="0"/>
          <a:stretch/>
        </p:blipFill>
        <p:spPr>
          <a:xfrm>
            <a:off x="5398550" y="1964750"/>
            <a:ext cx="3234700" cy="173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g290ba850130_0_42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Descriptive Statistics</a:t>
            </a:r>
            <a:endParaRPr b="1" i="0" sz="2200" u="none" cap="none" strike="noStrike">
              <a:solidFill>
                <a:srgbClr val="434343"/>
              </a:solidFill>
              <a:latin typeface="Poppins"/>
              <a:ea typeface="Poppins"/>
              <a:cs typeface="Poppins"/>
              <a:sym typeface="Poppins"/>
            </a:endParaRPr>
          </a:p>
        </p:txBody>
      </p:sp>
      <p:sp>
        <p:nvSpPr>
          <p:cNvPr id="143" name="Google Shape;143;g290ba850130_0_428"/>
          <p:cNvSpPr txBox="1"/>
          <p:nvPr/>
        </p:nvSpPr>
        <p:spPr>
          <a:xfrm>
            <a:off x="624550" y="1471375"/>
            <a:ext cx="5640900" cy="334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75760"/>
                </a:solidFill>
                <a:latin typeface="Poppins"/>
                <a:ea typeface="Poppins"/>
                <a:cs typeface="Poppins"/>
                <a:sym typeface="Poppins"/>
              </a:rPr>
              <a:t>According to the </a:t>
            </a:r>
            <a:r>
              <a:rPr b="1" i="0" lang="en" sz="1200" u="none" cap="none" strike="noStrike">
                <a:solidFill>
                  <a:srgbClr val="575760"/>
                </a:solidFill>
                <a:latin typeface="Poppins"/>
                <a:ea typeface="Poppins"/>
                <a:cs typeface="Poppins"/>
                <a:sym typeface="Poppins"/>
              </a:rPr>
              <a:t>number of variables</a:t>
            </a:r>
            <a:r>
              <a:rPr b="0" i="0" lang="en" sz="1200" u="none" cap="none" strike="noStrike">
                <a:solidFill>
                  <a:srgbClr val="575760"/>
                </a:solidFill>
                <a:latin typeface="Poppins"/>
                <a:ea typeface="Poppins"/>
                <a:cs typeface="Poppins"/>
                <a:sym typeface="Poppins"/>
              </a:rPr>
              <a:t> being </a:t>
            </a:r>
            <a:r>
              <a:rPr b="1" i="0" lang="en" sz="1200" u="none" cap="none" strike="noStrike">
                <a:solidFill>
                  <a:srgbClr val="575760"/>
                </a:solidFill>
                <a:latin typeface="Poppins"/>
                <a:ea typeface="Poppins"/>
                <a:cs typeface="Poppins"/>
                <a:sym typeface="Poppins"/>
              </a:rPr>
              <a:t>analyzed</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simultaneously</a:t>
            </a:r>
            <a:r>
              <a:rPr b="0" i="0" lang="en" sz="1200" u="none" cap="none" strike="noStrike">
                <a:solidFill>
                  <a:srgbClr val="575760"/>
                </a:solidFill>
                <a:latin typeface="Poppins"/>
                <a:ea typeface="Poppins"/>
                <a:cs typeface="Poppins"/>
                <a:sym typeface="Poppins"/>
              </a:rPr>
              <a:t>:</a:t>
            </a:r>
            <a:endParaRPr b="0" i="0" sz="1200" u="none" cap="none" strike="noStrike">
              <a:solidFill>
                <a:srgbClr val="575760"/>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575760"/>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Univariate Analysis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434343"/>
                </a:solidFill>
                <a:latin typeface="Poppins"/>
                <a:ea typeface="Poppins"/>
                <a:cs typeface="Poppins"/>
                <a:sym typeface="Poppins"/>
              </a:rPr>
              <a:t>Focuses on a </a:t>
            </a:r>
            <a:r>
              <a:rPr b="1" i="0" lang="en" sz="1200" u="none" cap="none" strike="noStrike">
                <a:solidFill>
                  <a:srgbClr val="434343"/>
                </a:solidFill>
                <a:latin typeface="Poppins"/>
                <a:ea typeface="Poppins"/>
                <a:cs typeface="Poppins"/>
                <a:sym typeface="Poppins"/>
              </a:rPr>
              <a:t>single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variable</a:t>
            </a:r>
            <a:r>
              <a:rPr b="0" i="0" lang="en" sz="1200" u="none" cap="none" strike="noStrike">
                <a:solidFill>
                  <a:srgbClr val="434343"/>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The aim is to understand the </a:t>
            </a:r>
            <a:r>
              <a:rPr b="1" i="0" lang="en" sz="1200" u="none" cap="none" strike="noStrike">
                <a:solidFill>
                  <a:srgbClr val="575760"/>
                </a:solidFill>
                <a:latin typeface="Poppins"/>
                <a:ea typeface="Poppins"/>
                <a:cs typeface="Poppins"/>
                <a:sym typeface="Poppins"/>
              </a:rPr>
              <a:t>distribution, central tendency, and variability</a:t>
            </a:r>
            <a:r>
              <a:rPr b="0" i="0" lang="en" sz="1200" u="none" cap="none" strike="noStrike">
                <a:solidFill>
                  <a:srgbClr val="575760"/>
                </a:solidFill>
                <a:latin typeface="Poppins"/>
                <a:ea typeface="Poppins"/>
                <a:cs typeface="Poppins"/>
                <a:sym typeface="Poppins"/>
              </a:rPr>
              <a:t> of the data.</a:t>
            </a:r>
            <a:br>
              <a:rPr b="0" i="0" lang="en" sz="1200" u="none" cap="none" strike="noStrike">
                <a:solidFill>
                  <a:srgbClr val="575760"/>
                </a:solidFill>
                <a:latin typeface="Poppins"/>
                <a:ea typeface="Poppins"/>
                <a:cs typeface="Poppins"/>
                <a:sym typeface="Poppins"/>
              </a:rPr>
            </a:br>
            <a:endParaRPr b="0" i="0" sz="1200" u="none" cap="none" strike="noStrike">
              <a:solidFill>
                <a:schemeClr val="dk2"/>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Bivariate Analysis</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Examines the </a:t>
            </a:r>
            <a:r>
              <a:rPr b="1" i="0" lang="en" sz="1200" u="none" cap="none" strike="noStrike">
                <a:solidFill>
                  <a:srgbClr val="575760"/>
                </a:solidFill>
                <a:latin typeface="Poppins"/>
                <a:ea typeface="Poppins"/>
                <a:cs typeface="Poppins"/>
                <a:sym typeface="Poppins"/>
              </a:rPr>
              <a:t>relationship</a:t>
            </a:r>
            <a:r>
              <a:rPr b="0" i="0" lang="en" sz="1200" u="none" cap="none" strike="noStrike">
                <a:solidFill>
                  <a:srgbClr val="575760"/>
                </a:solidFill>
                <a:latin typeface="Poppins"/>
                <a:ea typeface="Poppins"/>
                <a:cs typeface="Poppins"/>
                <a:sym typeface="Poppins"/>
              </a:rPr>
              <a:t> or </a:t>
            </a:r>
            <a:r>
              <a:rPr b="1" i="0" lang="en" sz="1200" u="none" cap="none" strike="noStrike">
                <a:solidFill>
                  <a:srgbClr val="575760"/>
                </a:solidFill>
                <a:latin typeface="Poppins"/>
                <a:ea typeface="Poppins"/>
                <a:cs typeface="Poppins"/>
                <a:sym typeface="Poppins"/>
              </a:rPr>
              <a:t>association</a:t>
            </a:r>
            <a:r>
              <a:rPr b="0" i="0" lang="en" sz="1200" u="none" cap="none" strike="noStrike">
                <a:solidFill>
                  <a:srgbClr val="575760"/>
                </a:solidFill>
                <a:latin typeface="Poppins"/>
                <a:ea typeface="Poppins"/>
                <a:cs typeface="Poppins"/>
                <a:sym typeface="Poppins"/>
              </a:rPr>
              <a:t> between </a:t>
            </a:r>
            <a:r>
              <a:rPr b="1" i="0" lang="en" sz="1200" u="none" cap="none" strike="noStrike">
                <a:solidFill>
                  <a:srgbClr val="575760"/>
                </a:solidFill>
                <a:latin typeface="Poppins"/>
                <a:ea typeface="Poppins"/>
                <a:cs typeface="Poppins"/>
                <a:sym typeface="Poppins"/>
              </a:rPr>
              <a:t>two</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variables</a:t>
            </a:r>
            <a:r>
              <a:rPr b="0" i="0" lang="en" sz="1200" u="none" cap="none" strike="noStrike">
                <a:solidFill>
                  <a:srgbClr val="575760"/>
                </a:solidFill>
                <a:latin typeface="Poppins"/>
                <a:ea typeface="Poppins"/>
                <a:cs typeface="Poppins"/>
                <a:sym typeface="Poppins"/>
              </a:rPr>
              <a:t>.</a:t>
            </a:r>
            <a:br>
              <a:rPr b="0" i="0" lang="en" sz="1200" u="none" cap="none" strike="noStrike">
                <a:solidFill>
                  <a:srgbClr val="575760"/>
                </a:solidFill>
                <a:latin typeface="Poppins"/>
                <a:ea typeface="Poppins"/>
                <a:cs typeface="Poppins"/>
                <a:sym typeface="Poppins"/>
              </a:rPr>
            </a:br>
            <a:endParaRPr b="0" i="0" sz="1200" u="none" cap="none" strike="noStrike">
              <a:solidFill>
                <a:srgbClr val="575760"/>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Multivariate Analysis</a:t>
            </a:r>
            <a:r>
              <a:rPr b="0" i="0" lang="en" sz="1200" u="none" cap="none" strike="noStrike">
                <a:solidFill>
                  <a:srgbClr val="575760"/>
                </a:solidFill>
                <a:latin typeface="Poppins"/>
                <a:ea typeface="Poppins"/>
                <a:cs typeface="Poppins"/>
                <a:sym typeface="Poppins"/>
              </a:rPr>
              <a:t>:</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Involves analyzing </a:t>
            </a:r>
            <a:r>
              <a:rPr b="1" i="0" lang="en" sz="1200" u="none" cap="none" strike="noStrike">
                <a:solidFill>
                  <a:srgbClr val="575760"/>
                </a:solidFill>
                <a:latin typeface="Poppins"/>
                <a:ea typeface="Poppins"/>
                <a:cs typeface="Poppins"/>
                <a:sym typeface="Poppins"/>
              </a:rPr>
              <a:t>three or more variables</a:t>
            </a:r>
            <a:r>
              <a:rPr b="0" i="0" lang="en" sz="1200" u="none" cap="none" strike="noStrike">
                <a:solidFill>
                  <a:srgbClr val="575760"/>
                </a:solidFill>
                <a:latin typeface="Poppins"/>
                <a:ea typeface="Poppins"/>
                <a:cs typeface="Poppins"/>
                <a:sym typeface="Poppins"/>
              </a:rPr>
              <a:t> simultaneously. The aim is often to understand the </a:t>
            </a:r>
            <a:r>
              <a:rPr b="1" i="0" lang="en" sz="1200" u="none" cap="none" strike="noStrike">
                <a:solidFill>
                  <a:srgbClr val="575760"/>
                </a:solidFill>
                <a:latin typeface="Poppins"/>
                <a:ea typeface="Poppins"/>
                <a:cs typeface="Poppins"/>
                <a:sym typeface="Poppins"/>
              </a:rPr>
              <a:t>relationships</a:t>
            </a:r>
            <a:r>
              <a:rPr b="0" i="0" lang="en" sz="1200" u="none" cap="none" strike="noStrike">
                <a:solidFill>
                  <a:srgbClr val="575760"/>
                </a:solidFill>
                <a:latin typeface="Poppins"/>
                <a:ea typeface="Poppins"/>
                <a:cs typeface="Poppins"/>
                <a:sym typeface="Poppins"/>
              </a:rPr>
              <a:t> among multiple variables or to </a:t>
            </a:r>
            <a:r>
              <a:rPr b="1" i="0" lang="en" sz="1200" u="none" cap="none" strike="noStrike">
                <a:solidFill>
                  <a:srgbClr val="575760"/>
                </a:solidFill>
                <a:latin typeface="Poppins"/>
                <a:ea typeface="Poppins"/>
                <a:cs typeface="Poppins"/>
                <a:sym typeface="Poppins"/>
              </a:rPr>
              <a:t>reduce</a:t>
            </a:r>
            <a:r>
              <a:rPr b="0" i="0" lang="en" sz="1200" u="none" cap="none" strike="noStrike">
                <a:solidFill>
                  <a:srgbClr val="575760"/>
                </a:solidFill>
                <a:latin typeface="Poppins"/>
                <a:ea typeface="Poppins"/>
                <a:cs typeface="Poppins"/>
                <a:sym typeface="Poppins"/>
              </a:rPr>
              <a:t> the number of variables.</a:t>
            </a:r>
            <a:endParaRPr b="0" i="0" sz="1200" u="none" cap="none" strike="noStrike">
              <a:solidFill>
                <a:srgbClr val="575760"/>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434343"/>
              </a:solidFill>
              <a:latin typeface="Poppins"/>
              <a:ea typeface="Poppins"/>
              <a:cs typeface="Poppins"/>
              <a:sym typeface="Poppins"/>
            </a:endParaRPr>
          </a:p>
        </p:txBody>
      </p:sp>
      <p:pic>
        <p:nvPicPr>
          <p:cNvPr id="144" name="Google Shape;144;g290ba850130_0_428"/>
          <p:cNvPicPr preferRelativeResize="0"/>
          <p:nvPr/>
        </p:nvPicPr>
        <p:blipFill rotWithShape="1">
          <a:blip r:embed="rId4">
            <a:alphaModFix/>
          </a:blip>
          <a:srcRect b="0" l="0" r="0" t="0"/>
          <a:stretch/>
        </p:blipFill>
        <p:spPr>
          <a:xfrm>
            <a:off x="6405925" y="1935175"/>
            <a:ext cx="2224925" cy="17986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g290ba850130_0_306"/>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Data Types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g290ba850130_0_31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Data Types</a:t>
            </a:r>
            <a:endParaRPr b="1" i="0" sz="2200" u="none" cap="none" strike="noStrike">
              <a:solidFill>
                <a:srgbClr val="434343"/>
              </a:solidFill>
              <a:latin typeface="Poppins"/>
              <a:ea typeface="Poppins"/>
              <a:cs typeface="Poppins"/>
              <a:sym typeface="Poppins"/>
            </a:endParaRPr>
          </a:p>
        </p:txBody>
      </p:sp>
      <p:sp>
        <p:nvSpPr>
          <p:cNvPr id="155" name="Google Shape;155;g290ba850130_0_316"/>
          <p:cNvSpPr txBox="1"/>
          <p:nvPr/>
        </p:nvSpPr>
        <p:spPr>
          <a:xfrm>
            <a:off x="391400" y="1587925"/>
            <a:ext cx="7637100" cy="581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Data</a:t>
            </a:r>
            <a:r>
              <a:rPr b="0" i="0" lang="en" sz="1200" u="none" cap="none" strike="noStrike">
                <a:solidFill>
                  <a:srgbClr val="434343"/>
                </a:solidFill>
                <a:latin typeface="Poppins"/>
                <a:ea typeface="Poppins"/>
                <a:cs typeface="Poppins"/>
                <a:sym typeface="Poppins"/>
              </a:rPr>
              <a:t> can be broadly </a:t>
            </a:r>
            <a:r>
              <a:rPr b="1" i="0" lang="en" sz="1200" u="none" cap="none" strike="noStrike">
                <a:solidFill>
                  <a:srgbClr val="434343"/>
                </a:solidFill>
                <a:latin typeface="Poppins"/>
                <a:ea typeface="Poppins"/>
                <a:cs typeface="Poppins"/>
                <a:sym typeface="Poppins"/>
              </a:rPr>
              <a:t>classified</a:t>
            </a:r>
            <a:r>
              <a:rPr b="0" i="0" lang="en" sz="1200" u="none" cap="none" strike="noStrike">
                <a:solidFill>
                  <a:srgbClr val="434343"/>
                </a:solidFill>
                <a:latin typeface="Poppins"/>
                <a:ea typeface="Poppins"/>
                <a:cs typeface="Poppins"/>
                <a:sym typeface="Poppins"/>
              </a:rPr>
              <a:t> into </a:t>
            </a:r>
            <a:r>
              <a:rPr b="1" i="0" lang="en" sz="1200" u="none" cap="none" strike="noStrike">
                <a:solidFill>
                  <a:srgbClr val="434343"/>
                </a:solidFill>
                <a:latin typeface="Poppins"/>
                <a:ea typeface="Poppins"/>
                <a:cs typeface="Poppins"/>
                <a:sym typeface="Poppins"/>
              </a:rPr>
              <a:t>different types</a:t>
            </a:r>
            <a:r>
              <a:rPr b="0" i="0" lang="en" sz="1200" u="none" cap="none" strike="noStrike">
                <a:solidFill>
                  <a:srgbClr val="434343"/>
                </a:solidFill>
                <a:latin typeface="Poppins"/>
                <a:ea typeface="Poppins"/>
                <a:cs typeface="Poppins"/>
                <a:sym typeface="Poppins"/>
              </a:rPr>
              <a:t>, and the </a:t>
            </a:r>
            <a:r>
              <a:rPr b="1" i="0" lang="en" sz="1200" u="none" cap="none" strike="noStrike">
                <a:solidFill>
                  <a:srgbClr val="05A9C5"/>
                </a:solidFill>
                <a:latin typeface="Poppins"/>
                <a:ea typeface="Poppins"/>
                <a:cs typeface="Poppins"/>
                <a:sym typeface="Poppins"/>
              </a:rPr>
              <a:t>techniques</a:t>
            </a:r>
            <a:r>
              <a:rPr b="0" i="0" lang="en" sz="1200" u="none" cap="none" strike="noStrike">
                <a:solidFill>
                  <a:srgbClr val="434343"/>
                </a:solidFill>
                <a:latin typeface="Poppins"/>
                <a:ea typeface="Poppins"/>
                <a:cs typeface="Poppins"/>
                <a:sym typeface="Poppins"/>
              </a:rPr>
              <a:t> we apply for analysis </a:t>
            </a:r>
            <a:r>
              <a:rPr b="1" i="0" lang="en" sz="1200" u="none" cap="none" strike="noStrike">
                <a:solidFill>
                  <a:srgbClr val="05A9C5"/>
                </a:solidFill>
                <a:latin typeface="Poppins"/>
                <a:ea typeface="Poppins"/>
                <a:cs typeface="Poppins"/>
                <a:sym typeface="Poppins"/>
              </a:rPr>
              <a:t>depend</a:t>
            </a:r>
            <a:r>
              <a:rPr b="0" i="0" lang="en" sz="1200" u="none" cap="none" strike="noStrike">
                <a:solidFill>
                  <a:srgbClr val="434343"/>
                </a:solidFill>
                <a:latin typeface="Poppins"/>
                <a:ea typeface="Poppins"/>
                <a:cs typeface="Poppins"/>
                <a:sym typeface="Poppins"/>
              </a:rPr>
              <a:t> on the</a:t>
            </a:r>
            <a:r>
              <a:rPr b="0" i="0" lang="en" sz="1200" u="none" cap="none" strike="noStrike">
                <a:solidFill>
                  <a:srgbClr val="05A9C5"/>
                </a:solidFill>
                <a:latin typeface="Poppins"/>
                <a:ea typeface="Poppins"/>
                <a:cs typeface="Poppins"/>
                <a:sym typeface="Poppins"/>
              </a:rPr>
              <a:t> </a:t>
            </a:r>
            <a:r>
              <a:rPr b="1" i="0" lang="en" sz="1200" u="none" cap="none" strike="noStrike">
                <a:solidFill>
                  <a:srgbClr val="05A9C5"/>
                </a:solidFill>
                <a:latin typeface="Poppins"/>
                <a:ea typeface="Poppins"/>
                <a:cs typeface="Poppins"/>
                <a:sym typeface="Poppins"/>
              </a:rPr>
              <a:t>data type</a:t>
            </a:r>
            <a:r>
              <a:rPr b="0" i="0" lang="en" sz="1200" u="none" cap="none" strike="noStrike">
                <a:solidFill>
                  <a:srgbClr val="434343"/>
                </a:solidFill>
                <a:latin typeface="Poppins"/>
                <a:ea typeface="Poppins"/>
                <a:cs typeface="Poppins"/>
                <a:sym typeface="Poppins"/>
              </a:rPr>
              <a:t> at hand. </a:t>
            </a:r>
            <a:endParaRPr b="1" i="0" sz="1200" u="none" cap="none" strike="noStrike">
              <a:solidFill>
                <a:srgbClr val="D1D5DB"/>
              </a:solidFill>
              <a:highlight>
                <a:srgbClr val="444654"/>
              </a:highlight>
              <a:latin typeface="Roboto"/>
              <a:ea typeface="Roboto"/>
              <a:cs typeface="Roboto"/>
              <a:sym typeface="Roboto"/>
            </a:endParaRPr>
          </a:p>
        </p:txBody>
      </p:sp>
      <p:pic>
        <p:nvPicPr>
          <p:cNvPr id="156" name="Google Shape;156;g290ba850130_0_316"/>
          <p:cNvPicPr preferRelativeResize="0"/>
          <p:nvPr/>
        </p:nvPicPr>
        <p:blipFill rotWithShape="1">
          <a:blip r:embed="rId4">
            <a:alphaModFix/>
          </a:blip>
          <a:srcRect b="0" l="0" r="0" t="0"/>
          <a:stretch/>
        </p:blipFill>
        <p:spPr>
          <a:xfrm>
            <a:off x="1672800" y="2128325"/>
            <a:ext cx="6129874" cy="278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290ba850130_0_32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Numerical or Quantitative Data</a:t>
            </a:r>
            <a:endParaRPr b="1" i="0" sz="2200" u="none" cap="none" strike="noStrike">
              <a:solidFill>
                <a:srgbClr val="434343"/>
              </a:solidFill>
              <a:latin typeface="Poppins"/>
              <a:ea typeface="Poppins"/>
              <a:cs typeface="Poppins"/>
              <a:sym typeface="Poppins"/>
            </a:endParaRPr>
          </a:p>
        </p:txBody>
      </p:sp>
      <p:sp>
        <p:nvSpPr>
          <p:cNvPr id="162" name="Google Shape;162;g290ba850130_0_323"/>
          <p:cNvSpPr txBox="1"/>
          <p:nvPr/>
        </p:nvSpPr>
        <p:spPr>
          <a:xfrm>
            <a:off x="391400" y="1587925"/>
            <a:ext cx="3702900" cy="291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Consists of values that can be </a:t>
            </a:r>
            <a:r>
              <a:rPr b="1" i="0" lang="en" sz="1200" u="none" cap="none" strike="noStrike">
                <a:solidFill>
                  <a:srgbClr val="05A9C5"/>
                </a:solidFill>
                <a:latin typeface="Poppins"/>
                <a:ea typeface="Poppins"/>
                <a:cs typeface="Poppins"/>
                <a:sym typeface="Poppins"/>
              </a:rPr>
              <a:t>measured or counted</a:t>
            </a:r>
            <a:r>
              <a:rPr b="0" i="0" lang="en" sz="1200" u="none" cap="none" strike="noStrike">
                <a:solidFill>
                  <a:srgbClr val="434343"/>
                </a:solidFill>
                <a:latin typeface="Poppins"/>
                <a:ea typeface="Poppins"/>
                <a:cs typeface="Poppins"/>
                <a:sym typeface="Poppins"/>
              </a:rPr>
              <a:t>. </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Discrete</a:t>
            </a:r>
            <a:r>
              <a:rPr b="0" i="0" lang="en" sz="1200" u="none" cap="none" strike="noStrike">
                <a:solidFill>
                  <a:srgbClr val="434343"/>
                </a:solidFill>
                <a:latin typeface="Poppins"/>
                <a:ea typeface="Poppins"/>
                <a:cs typeface="Poppins"/>
                <a:sym typeface="Poppins"/>
              </a:rPr>
              <a:t>: can only take on </a:t>
            </a:r>
            <a:r>
              <a:rPr b="1" i="0" lang="en" sz="1200" u="none" cap="none" strike="noStrike">
                <a:solidFill>
                  <a:srgbClr val="434343"/>
                </a:solidFill>
                <a:latin typeface="Poppins"/>
                <a:ea typeface="Poppins"/>
                <a:cs typeface="Poppins"/>
                <a:sym typeface="Poppins"/>
              </a:rPr>
              <a:t>specific</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values</a:t>
            </a:r>
            <a:r>
              <a:rPr b="0" i="0" lang="en" sz="1200" u="none" cap="none" strike="noStrike">
                <a:solidFill>
                  <a:srgbClr val="434343"/>
                </a:solidFill>
                <a:latin typeface="Poppins"/>
                <a:ea typeface="Poppins"/>
                <a:cs typeface="Poppins"/>
                <a:sym typeface="Poppins"/>
              </a:rPr>
              <a:t> within a defined range or set. These values are often </a:t>
            </a:r>
            <a:r>
              <a:rPr b="1" i="0" lang="en" sz="1200" u="none" cap="none" strike="noStrike">
                <a:solidFill>
                  <a:srgbClr val="434343"/>
                </a:solidFill>
                <a:latin typeface="Poppins"/>
                <a:ea typeface="Poppins"/>
                <a:cs typeface="Poppins"/>
                <a:sym typeface="Poppins"/>
              </a:rPr>
              <a:t>whole numbers</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cannot</a:t>
            </a:r>
            <a:r>
              <a:rPr b="0" i="0" lang="en" sz="1200" u="none" cap="none" strike="noStrike">
                <a:solidFill>
                  <a:srgbClr val="434343"/>
                </a:solidFill>
                <a:latin typeface="Poppins"/>
                <a:ea typeface="Poppins"/>
                <a:cs typeface="Poppins"/>
                <a:sym typeface="Poppins"/>
              </a:rPr>
              <a:t> be further </a:t>
            </a:r>
            <a:r>
              <a:rPr b="1" i="0" lang="en" sz="1200" u="none" cap="none" strike="noStrike">
                <a:solidFill>
                  <a:srgbClr val="434343"/>
                </a:solidFill>
                <a:latin typeface="Poppins"/>
                <a:ea typeface="Poppins"/>
                <a:cs typeface="Poppins"/>
                <a:sym typeface="Poppins"/>
              </a:rPr>
              <a:t>subdivided</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Continuous</a:t>
            </a:r>
            <a:r>
              <a:rPr b="0" i="0" lang="en" sz="1200" u="none" cap="none" strike="noStrike">
                <a:solidFill>
                  <a:srgbClr val="434343"/>
                </a:solidFill>
                <a:latin typeface="Poppins"/>
                <a:ea typeface="Poppins"/>
                <a:cs typeface="Poppins"/>
                <a:sym typeface="Poppins"/>
              </a:rPr>
              <a:t>: can take on </a:t>
            </a:r>
            <a:r>
              <a:rPr b="1" i="0" lang="en" sz="1200" u="none" cap="none" strike="noStrike">
                <a:solidFill>
                  <a:srgbClr val="434343"/>
                </a:solidFill>
                <a:latin typeface="Poppins"/>
                <a:ea typeface="Poppins"/>
                <a:cs typeface="Poppins"/>
                <a:sym typeface="Poppins"/>
              </a:rPr>
              <a:t>any value </a:t>
            </a:r>
            <a:r>
              <a:rPr b="0" i="0" lang="en" sz="1200" u="none" cap="none" strike="noStrike">
                <a:solidFill>
                  <a:srgbClr val="434343"/>
                </a:solidFill>
                <a:latin typeface="Poppins"/>
                <a:ea typeface="Poppins"/>
                <a:cs typeface="Poppins"/>
                <a:sym typeface="Poppins"/>
              </a:rPr>
              <a:t>within a</a:t>
            </a:r>
            <a:r>
              <a:rPr b="1" i="0" lang="en" sz="1200" u="none" cap="none" strike="noStrike">
                <a:solidFill>
                  <a:srgbClr val="434343"/>
                </a:solidFill>
                <a:latin typeface="Poppins"/>
                <a:ea typeface="Poppins"/>
                <a:cs typeface="Poppins"/>
                <a:sym typeface="Poppins"/>
              </a:rPr>
              <a:t> specified range</a:t>
            </a:r>
            <a:r>
              <a:rPr b="0" i="0" lang="en" sz="1200" u="none" cap="none" strike="noStrike">
                <a:solidFill>
                  <a:srgbClr val="434343"/>
                </a:solidFill>
                <a:latin typeface="Poppins"/>
                <a:ea typeface="Poppins"/>
                <a:cs typeface="Poppins"/>
                <a:sym typeface="Poppins"/>
              </a:rPr>
              <a:t>. It is not limited to whole numbers and can include decimal values.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163" name="Google Shape;163;g290ba850130_0_323"/>
          <p:cNvPicPr preferRelativeResize="0"/>
          <p:nvPr/>
        </p:nvPicPr>
        <p:blipFill rotWithShape="1">
          <a:blip r:embed="rId4">
            <a:alphaModFix/>
          </a:blip>
          <a:srcRect b="0" l="0" r="0" t="0"/>
          <a:stretch/>
        </p:blipFill>
        <p:spPr>
          <a:xfrm>
            <a:off x="4094300" y="1645600"/>
            <a:ext cx="4591916" cy="245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g290ba850130_0_330"/>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Categorical Data</a:t>
            </a:r>
            <a:endParaRPr b="1" i="0" sz="2200" u="none" cap="none" strike="noStrike">
              <a:solidFill>
                <a:srgbClr val="434343"/>
              </a:solidFill>
              <a:latin typeface="Poppins"/>
              <a:ea typeface="Poppins"/>
              <a:cs typeface="Poppins"/>
              <a:sym typeface="Poppins"/>
            </a:endParaRPr>
          </a:p>
        </p:txBody>
      </p:sp>
      <p:sp>
        <p:nvSpPr>
          <p:cNvPr id="169" name="Google Shape;169;g290ba850130_0_330"/>
          <p:cNvSpPr txBox="1"/>
          <p:nvPr/>
        </p:nvSpPr>
        <p:spPr>
          <a:xfrm>
            <a:off x="391400" y="1587925"/>
            <a:ext cx="3775800" cy="334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Variables that are </a:t>
            </a:r>
            <a:r>
              <a:rPr b="1" i="0" lang="en" sz="1200" u="none" cap="none" strike="noStrike">
                <a:solidFill>
                  <a:srgbClr val="05A9C5"/>
                </a:solidFill>
                <a:latin typeface="Poppins"/>
                <a:ea typeface="Poppins"/>
                <a:cs typeface="Poppins"/>
                <a:sym typeface="Poppins"/>
              </a:rPr>
              <a:t>divided into distinct categories or groups</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Nominal</a:t>
            </a:r>
            <a:r>
              <a:rPr b="1" i="0" lang="en" sz="1200" u="none" cap="none" strike="noStrike">
                <a:solidFill>
                  <a:srgbClr val="434343"/>
                </a:solidFill>
                <a:latin typeface="Poppins"/>
                <a:ea typeface="Poppins"/>
                <a:cs typeface="Poppins"/>
                <a:sym typeface="Poppins"/>
              </a:rPr>
              <a:t>:</a:t>
            </a:r>
            <a:r>
              <a:rPr b="0" i="0" lang="en" sz="1200" u="none" cap="none" strike="noStrike">
                <a:solidFill>
                  <a:srgbClr val="434343"/>
                </a:solidFill>
                <a:latin typeface="Poppins"/>
                <a:ea typeface="Poppins"/>
                <a:cs typeface="Poppins"/>
                <a:sym typeface="Poppins"/>
              </a:rPr>
              <a:t> have </a:t>
            </a:r>
            <a:r>
              <a:rPr b="1" i="0" lang="en" sz="1200" u="none" cap="none" strike="noStrike">
                <a:solidFill>
                  <a:srgbClr val="434343"/>
                </a:solidFill>
                <a:latin typeface="Poppins"/>
                <a:ea typeface="Poppins"/>
                <a:cs typeface="Poppins"/>
                <a:sym typeface="Poppins"/>
              </a:rPr>
              <a:t>no inherent order</a:t>
            </a:r>
            <a:r>
              <a:rPr b="0" i="0" lang="en" sz="1200" u="none" cap="none" strike="noStrike">
                <a:solidFill>
                  <a:srgbClr val="434343"/>
                </a:solidFill>
                <a:latin typeface="Poppins"/>
                <a:ea typeface="Poppins"/>
                <a:cs typeface="Poppins"/>
                <a:sym typeface="Poppins"/>
              </a:rPr>
              <a:t> or ranking. Each category is distinct and independent, without any numerical or hierarchical relationship between them.</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Ordinal</a:t>
            </a:r>
            <a:r>
              <a:rPr b="0" i="0" lang="en" sz="1200" u="none" cap="none" strike="noStrike">
                <a:solidFill>
                  <a:srgbClr val="434343"/>
                </a:solidFill>
                <a:latin typeface="Poppins"/>
                <a:ea typeface="Poppins"/>
                <a:cs typeface="Poppins"/>
                <a:sym typeface="Poppins"/>
              </a:rPr>
              <a:t>: have a </a:t>
            </a:r>
            <a:r>
              <a:rPr b="1" i="0" lang="en" sz="1200" u="none" cap="none" strike="noStrike">
                <a:solidFill>
                  <a:srgbClr val="434343"/>
                </a:solidFill>
                <a:latin typeface="Poppins"/>
                <a:ea typeface="Poppins"/>
                <a:cs typeface="Poppins"/>
                <a:sym typeface="Poppins"/>
              </a:rPr>
              <a:t>natural order or ranking</a:t>
            </a:r>
            <a:r>
              <a:rPr b="0" i="0" lang="en" sz="1200" u="none" cap="none" strike="noStrike">
                <a:solidFill>
                  <a:srgbClr val="434343"/>
                </a:solidFill>
                <a:latin typeface="Poppins"/>
                <a:ea typeface="Poppins"/>
                <a:cs typeface="Poppins"/>
                <a:sym typeface="Poppins"/>
              </a:rPr>
              <a:t>. The categories possess a qualitative relationship of "more" or "less" compared to others but do not have a consistent or measurable difference between them.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170" name="Google Shape;170;g290ba850130_0_330"/>
          <p:cNvPicPr preferRelativeResize="0"/>
          <p:nvPr/>
        </p:nvPicPr>
        <p:blipFill rotWithShape="1">
          <a:blip r:embed="rId4">
            <a:alphaModFix/>
          </a:blip>
          <a:srcRect b="0" l="0" r="2543" t="0"/>
          <a:stretch/>
        </p:blipFill>
        <p:spPr>
          <a:xfrm>
            <a:off x="4071950" y="1587925"/>
            <a:ext cx="4721550" cy="245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290ba850130_0_344"/>
          <p:cNvSpPr txBox="1"/>
          <p:nvPr/>
        </p:nvSpPr>
        <p:spPr>
          <a:xfrm>
            <a:off x="571900" y="7359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Important Note</a:t>
            </a:r>
            <a:endParaRPr b="1" i="0" sz="2200" u="none" cap="none" strike="noStrike">
              <a:solidFill>
                <a:srgbClr val="434343"/>
              </a:solidFill>
              <a:latin typeface="Poppins"/>
              <a:ea typeface="Poppins"/>
              <a:cs typeface="Poppins"/>
              <a:sym typeface="Poppins"/>
            </a:endParaRPr>
          </a:p>
        </p:txBody>
      </p:sp>
      <p:sp>
        <p:nvSpPr>
          <p:cNvPr id="176" name="Google Shape;176;g290ba850130_0_344"/>
          <p:cNvSpPr txBox="1"/>
          <p:nvPr/>
        </p:nvSpPr>
        <p:spPr>
          <a:xfrm>
            <a:off x="391400" y="1587925"/>
            <a:ext cx="7637100" cy="3130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In some cases, a </a:t>
            </a:r>
            <a:r>
              <a:rPr b="1" i="0" lang="en" sz="1200" u="none" cap="none" strike="noStrike">
                <a:solidFill>
                  <a:srgbClr val="05A9C5"/>
                </a:solidFill>
                <a:latin typeface="Poppins"/>
                <a:ea typeface="Poppins"/>
                <a:cs typeface="Poppins"/>
                <a:sym typeface="Poppins"/>
              </a:rPr>
              <a:t>numerical or quantitative variable may represent a categorical or qualitative variable</a:t>
            </a:r>
            <a:r>
              <a:rPr b="0" i="0" lang="en" sz="1200" u="none" cap="none" strike="noStrike">
                <a:solidFill>
                  <a:srgbClr val="05A9C5"/>
                </a:solidFill>
                <a:latin typeface="Poppins"/>
                <a:ea typeface="Poppins"/>
                <a:cs typeface="Poppins"/>
                <a:sym typeface="Poppins"/>
              </a:rPr>
              <a:t>. </a:t>
            </a:r>
            <a:endParaRPr b="0" i="0" sz="1200" u="none" cap="none" strike="noStrike">
              <a:solidFill>
                <a:srgbClr val="05A9C5"/>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For example: if a dataset includes a column with numerical values representing different categories or labels, such as "0" for "male" and "1" for "female," it should be treated as a categorical variable rather than a true numerical variable.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Always consider the </a:t>
            </a:r>
            <a:r>
              <a:rPr b="1" i="0" lang="en" sz="1200" u="none" cap="none" strike="noStrike">
                <a:solidFill>
                  <a:srgbClr val="434343"/>
                </a:solidFill>
                <a:latin typeface="Poppins"/>
                <a:ea typeface="Poppins"/>
                <a:cs typeface="Poppins"/>
                <a:sym typeface="Poppins"/>
              </a:rPr>
              <a:t>context</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meaning</a:t>
            </a:r>
            <a:r>
              <a:rPr b="0" i="0" lang="en" sz="1200" u="none" cap="none" strike="noStrike">
                <a:solidFill>
                  <a:srgbClr val="434343"/>
                </a:solidFill>
                <a:latin typeface="Poppins"/>
                <a:ea typeface="Poppins"/>
                <a:cs typeface="Poppins"/>
                <a:sym typeface="Poppins"/>
              </a:rPr>
              <a:t> of the data when determining the appropriate data type.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descr="What are Dummy Variables in Regression? - Statistics Tutorials" id="177" name="Google Shape;177;g290ba850130_0_344"/>
          <p:cNvPicPr preferRelativeResize="0"/>
          <p:nvPr/>
        </p:nvPicPr>
        <p:blipFill rotWithShape="1">
          <a:blip r:embed="rId4">
            <a:alphaModFix/>
          </a:blip>
          <a:srcRect b="0" l="65605" r="0" t="0"/>
          <a:stretch/>
        </p:blipFill>
        <p:spPr>
          <a:xfrm>
            <a:off x="3103577" y="2740675"/>
            <a:ext cx="874250" cy="1207900"/>
          </a:xfrm>
          <a:prstGeom prst="rect">
            <a:avLst/>
          </a:prstGeom>
          <a:noFill/>
          <a:ln>
            <a:noFill/>
          </a:ln>
        </p:spPr>
      </p:pic>
      <p:pic>
        <p:nvPicPr>
          <p:cNvPr descr="What are Dummy Variables in Regression? - Statistics Tutorials" id="178" name="Google Shape;178;g290ba850130_0_344"/>
          <p:cNvPicPr preferRelativeResize="0"/>
          <p:nvPr/>
        </p:nvPicPr>
        <p:blipFill rotWithShape="1">
          <a:blip r:embed="rId4">
            <a:alphaModFix/>
          </a:blip>
          <a:srcRect b="0" l="0" r="69335" t="0"/>
          <a:stretch/>
        </p:blipFill>
        <p:spPr>
          <a:xfrm>
            <a:off x="4757453" y="2784400"/>
            <a:ext cx="779475" cy="1207900"/>
          </a:xfrm>
          <a:prstGeom prst="rect">
            <a:avLst/>
          </a:prstGeom>
          <a:noFill/>
          <a:ln>
            <a:noFill/>
          </a:ln>
        </p:spPr>
      </p:pic>
      <p:sp>
        <p:nvSpPr>
          <p:cNvPr id="179" name="Google Shape;179;g290ba850130_0_344"/>
          <p:cNvSpPr/>
          <p:nvPr/>
        </p:nvSpPr>
        <p:spPr>
          <a:xfrm>
            <a:off x="3977825" y="3202575"/>
            <a:ext cx="688500" cy="284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290ba850130_0_554"/>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Important Note: Tricks</a:t>
            </a:r>
            <a:endParaRPr b="1" i="0" sz="2200" u="none" cap="none" strike="noStrike">
              <a:solidFill>
                <a:srgbClr val="434343"/>
              </a:solidFill>
              <a:latin typeface="Poppins"/>
              <a:ea typeface="Poppins"/>
              <a:cs typeface="Poppins"/>
              <a:sym typeface="Poppins"/>
            </a:endParaRPr>
          </a:p>
        </p:txBody>
      </p:sp>
      <p:sp>
        <p:nvSpPr>
          <p:cNvPr id="185" name="Google Shape;185;g290ba850130_0_554"/>
          <p:cNvSpPr txBox="1"/>
          <p:nvPr/>
        </p:nvSpPr>
        <p:spPr>
          <a:xfrm>
            <a:off x="391400" y="1448700"/>
            <a:ext cx="8181000" cy="3517800"/>
          </a:xfrm>
          <a:prstGeom prst="rect">
            <a:avLst/>
          </a:prstGeom>
          <a:noFill/>
          <a:ln>
            <a:noFill/>
          </a:ln>
        </p:spPr>
        <p:txBody>
          <a:bodyPr anchorCtr="0" anchor="t" bIns="91425" lIns="91425" spcFirstLastPara="1" rIns="91425" wrap="square" tIns="91425">
            <a:spAutoFit/>
          </a:bodyPr>
          <a:lstStyle/>
          <a:p>
            <a:pPr indent="0" lvl="0" marL="0" marR="0" rtl="0" algn="l">
              <a:lnSpc>
                <a:spcPct val="135000"/>
              </a:lnSpc>
              <a:spcBef>
                <a:spcPts val="0"/>
              </a:spcBef>
              <a:spcAft>
                <a:spcPts val="0"/>
              </a:spcAft>
              <a:buClr>
                <a:srgbClr val="000000"/>
              </a:buClr>
              <a:buSzPts val="1000"/>
              <a:buFont typeface="Arial"/>
              <a:buNone/>
            </a:pPr>
            <a:r>
              <a:rPr b="0" i="0" lang="en" sz="1000" u="none" cap="none" strike="noStrike">
                <a:solidFill>
                  <a:srgbClr val="434343"/>
                </a:solidFill>
                <a:latin typeface="Poppins"/>
                <a:ea typeface="Poppins"/>
                <a:cs typeface="Poppins"/>
                <a:sym typeface="Poppins"/>
              </a:rPr>
              <a:t>Some tips and tricks to help you discern the nature of a numerical variable:</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Unique Values</a:t>
            </a:r>
            <a:r>
              <a:rPr b="1" i="0" lang="en" sz="1000" u="none" cap="none" strike="noStrike">
                <a:solidFill>
                  <a:srgbClr val="434343"/>
                </a:solidFill>
                <a:latin typeface="Poppins"/>
                <a:ea typeface="Poppins"/>
                <a:cs typeface="Poppins"/>
                <a:sym typeface="Poppins"/>
              </a:rPr>
              <a:t>:</a:t>
            </a:r>
            <a:r>
              <a:rPr b="0" i="0" lang="en" sz="1000" u="none" cap="none" strike="noStrike">
                <a:solidFill>
                  <a:srgbClr val="434343"/>
                </a:solidFill>
                <a:latin typeface="Poppins"/>
                <a:ea typeface="Poppins"/>
                <a:cs typeface="Poppins"/>
                <a:sym typeface="Poppins"/>
              </a:rPr>
              <a:t> If it has a </a:t>
            </a:r>
            <a:r>
              <a:rPr b="1" i="0" lang="en" sz="1000" u="none" cap="none" strike="noStrike">
                <a:solidFill>
                  <a:srgbClr val="434343"/>
                </a:solidFill>
                <a:latin typeface="Poppins"/>
                <a:ea typeface="Poppins"/>
                <a:cs typeface="Poppins"/>
                <a:sym typeface="Poppins"/>
              </a:rPr>
              <a:t>very</a:t>
            </a:r>
            <a:r>
              <a:rPr b="0" i="0" lang="en" sz="1000" u="none" cap="none" strike="noStrike">
                <a:solidFill>
                  <a:srgbClr val="434343"/>
                </a:solidFill>
                <a:latin typeface="Poppins"/>
                <a:ea typeface="Poppins"/>
                <a:cs typeface="Poppins"/>
                <a:sym typeface="Poppins"/>
              </a:rPr>
              <a:t> </a:t>
            </a:r>
            <a:r>
              <a:rPr b="1" i="0" lang="en" sz="1000" u="none" cap="none" strike="noStrike">
                <a:solidFill>
                  <a:srgbClr val="434343"/>
                </a:solidFill>
                <a:latin typeface="Poppins"/>
                <a:ea typeface="Poppins"/>
                <a:cs typeface="Poppins"/>
                <a:sym typeface="Poppins"/>
              </a:rPr>
              <a:t>small number</a:t>
            </a:r>
            <a:r>
              <a:rPr b="0" i="0" lang="en" sz="1000" u="none" cap="none" strike="noStrike">
                <a:solidFill>
                  <a:srgbClr val="434343"/>
                </a:solidFill>
                <a:latin typeface="Poppins"/>
                <a:ea typeface="Poppins"/>
                <a:cs typeface="Poppins"/>
                <a:sym typeface="Poppins"/>
              </a:rPr>
              <a:t> of unique values, relative to the sample size, it might be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Operational Sense</a:t>
            </a:r>
            <a:r>
              <a:rPr b="0" i="0" lang="en" sz="1000" u="none" cap="none" strike="noStrike">
                <a:solidFill>
                  <a:srgbClr val="434343"/>
                </a:solidFill>
                <a:latin typeface="Poppins"/>
                <a:ea typeface="Poppins"/>
                <a:cs typeface="Poppins"/>
                <a:sym typeface="Poppins"/>
              </a:rPr>
              <a:t>: If </a:t>
            </a:r>
            <a:r>
              <a:rPr b="1" i="0" lang="en" sz="1000" u="none" cap="none" strike="noStrike">
                <a:solidFill>
                  <a:srgbClr val="434343"/>
                </a:solidFill>
                <a:latin typeface="Poppins"/>
                <a:ea typeface="Poppins"/>
                <a:cs typeface="Poppins"/>
                <a:sym typeface="Poppins"/>
              </a:rPr>
              <a:t>performing arithmetic</a:t>
            </a:r>
            <a:r>
              <a:rPr b="0" i="0" lang="en" sz="1000" u="none" cap="none" strike="noStrike">
                <a:solidFill>
                  <a:srgbClr val="434343"/>
                </a:solidFill>
                <a:latin typeface="Poppins"/>
                <a:ea typeface="Poppins"/>
                <a:cs typeface="Poppins"/>
                <a:sym typeface="Poppins"/>
              </a:rPr>
              <a:t> operations (like addition or multiplication) on the variable </a:t>
            </a:r>
            <a:r>
              <a:rPr b="1" i="0" lang="en" sz="1000" u="none" cap="none" strike="noStrike">
                <a:solidFill>
                  <a:srgbClr val="434343"/>
                </a:solidFill>
                <a:latin typeface="Poppins"/>
                <a:ea typeface="Poppins"/>
                <a:cs typeface="Poppins"/>
                <a:sym typeface="Poppins"/>
              </a:rPr>
              <a:t>doesn't make practical sense</a:t>
            </a:r>
            <a:r>
              <a:rPr b="0" i="0" lang="en" sz="1000" u="none" cap="none" strike="noStrike">
                <a:solidFill>
                  <a:srgbClr val="434343"/>
                </a:solidFill>
                <a:latin typeface="Poppins"/>
                <a:ea typeface="Poppins"/>
                <a:cs typeface="Poppins"/>
                <a:sym typeface="Poppins"/>
              </a:rPr>
              <a:t>, it might be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 For instance, adding two ZIP codes doesn't have real-world meaning.</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Context and Meaning</a:t>
            </a:r>
            <a:r>
              <a:rPr b="1" i="0" lang="en" sz="1000" u="none" cap="none" strike="noStrike">
                <a:solidFill>
                  <a:srgbClr val="434343"/>
                </a:solidFill>
                <a:latin typeface="Poppins"/>
                <a:ea typeface="Poppins"/>
                <a:cs typeface="Poppins"/>
                <a:sym typeface="Poppins"/>
              </a:rPr>
              <a:t>: </a:t>
            </a:r>
            <a:r>
              <a:rPr b="0" i="0" lang="en" sz="1000" u="none" cap="none" strike="noStrike">
                <a:solidFill>
                  <a:srgbClr val="434343"/>
                </a:solidFill>
                <a:latin typeface="Poppins"/>
                <a:ea typeface="Poppins"/>
                <a:cs typeface="Poppins"/>
                <a:sym typeface="Poppins"/>
              </a:rPr>
              <a:t>For example, the "</a:t>
            </a:r>
            <a:r>
              <a:rPr b="1" i="0" lang="en" sz="1000" u="none" cap="none" strike="noStrike">
                <a:solidFill>
                  <a:srgbClr val="434343"/>
                </a:solidFill>
                <a:latin typeface="Poppins"/>
                <a:ea typeface="Poppins"/>
                <a:cs typeface="Poppins"/>
                <a:sym typeface="Poppins"/>
              </a:rPr>
              <a:t>number of doors in a car</a:t>
            </a:r>
            <a:r>
              <a:rPr b="0" i="0" lang="en" sz="1000" u="none" cap="none" strike="noStrike">
                <a:solidFill>
                  <a:srgbClr val="434343"/>
                </a:solidFill>
                <a:latin typeface="Poppins"/>
                <a:ea typeface="Poppins"/>
                <a:cs typeface="Poppins"/>
                <a:sym typeface="Poppins"/>
              </a:rPr>
              <a:t>" is a </a:t>
            </a:r>
            <a:r>
              <a:rPr b="1" i="0" lang="en" sz="1000" u="none" cap="none" strike="noStrike">
                <a:solidFill>
                  <a:srgbClr val="434343"/>
                </a:solidFill>
                <a:latin typeface="Poppins"/>
                <a:ea typeface="Poppins"/>
                <a:cs typeface="Poppins"/>
                <a:sym typeface="Poppins"/>
              </a:rPr>
              <a:t>discrete</a:t>
            </a:r>
            <a:r>
              <a:rPr b="0" i="0" lang="en" sz="1000" u="none" cap="none" strike="noStrike">
                <a:solidFill>
                  <a:srgbClr val="434343"/>
                </a:solidFill>
                <a:latin typeface="Poppins"/>
                <a:ea typeface="Poppins"/>
                <a:cs typeface="Poppins"/>
                <a:sym typeface="Poppins"/>
              </a:rPr>
              <a:t> numerical variable that often gets treated as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 because there are a </a:t>
            </a:r>
            <a:r>
              <a:rPr b="1" i="0" lang="en" sz="1000" u="none" cap="none" strike="noStrike">
                <a:solidFill>
                  <a:srgbClr val="434343"/>
                </a:solidFill>
                <a:latin typeface="Poppins"/>
                <a:ea typeface="Poppins"/>
                <a:cs typeface="Poppins"/>
                <a:sym typeface="Poppins"/>
              </a:rPr>
              <a:t>limited number of common options</a:t>
            </a:r>
            <a:r>
              <a:rPr b="0" i="0" lang="en" sz="1000" u="none" cap="none" strike="noStrike">
                <a:solidFill>
                  <a:srgbClr val="434343"/>
                </a:solidFill>
                <a:latin typeface="Poppins"/>
                <a:ea typeface="Poppins"/>
                <a:cs typeface="Poppins"/>
                <a:sym typeface="Poppins"/>
              </a:rPr>
              <a:t> (typically 2-door, 4-door, etc.), and these </a:t>
            </a:r>
            <a:r>
              <a:rPr b="1" i="0" lang="en" sz="1000" u="none" cap="none" strike="noStrike">
                <a:solidFill>
                  <a:srgbClr val="434343"/>
                </a:solidFill>
                <a:latin typeface="Poppins"/>
                <a:ea typeface="Poppins"/>
                <a:cs typeface="Poppins"/>
                <a:sym typeface="Poppins"/>
              </a:rPr>
              <a:t>categories</a:t>
            </a:r>
            <a:r>
              <a:rPr b="0" i="0" lang="en" sz="1000" u="none" cap="none" strike="noStrike">
                <a:solidFill>
                  <a:srgbClr val="434343"/>
                </a:solidFill>
                <a:latin typeface="Poppins"/>
                <a:ea typeface="Poppins"/>
                <a:cs typeface="Poppins"/>
                <a:sym typeface="Poppins"/>
              </a:rPr>
              <a:t> have</a:t>
            </a:r>
            <a:r>
              <a:rPr b="1" i="0" lang="en" sz="1000" u="none" cap="none" strike="noStrike">
                <a:solidFill>
                  <a:srgbClr val="434343"/>
                </a:solidFill>
                <a:latin typeface="Poppins"/>
                <a:ea typeface="Poppins"/>
                <a:cs typeface="Poppins"/>
                <a:sym typeface="Poppins"/>
              </a:rPr>
              <a:t> specific implications</a:t>
            </a:r>
            <a:r>
              <a:rPr b="0" i="0" lang="en" sz="1000" u="none" cap="none" strike="noStrike">
                <a:solidFill>
                  <a:srgbClr val="434343"/>
                </a:solidFill>
                <a:latin typeface="Poppins"/>
                <a:ea typeface="Poppins"/>
                <a:cs typeface="Poppins"/>
                <a:sym typeface="Poppins"/>
              </a:rPr>
              <a:t> in terms of car type (e.g., coupe vs. sedan). The choice of how to treat it depends on the analysis goals and the nature of the data at hand:</a:t>
            </a:r>
            <a:endParaRPr b="0" i="0" sz="1000" u="none" cap="none" strike="noStrike">
              <a:solidFill>
                <a:srgbClr val="434343"/>
              </a:solidFill>
              <a:latin typeface="Poppins"/>
              <a:ea typeface="Poppins"/>
              <a:cs typeface="Poppins"/>
              <a:sym typeface="Poppins"/>
            </a:endParaRPr>
          </a:p>
          <a:p>
            <a:pPr indent="-292100" lvl="1" marL="9144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434343"/>
                </a:solidFill>
                <a:latin typeface="Poppins"/>
                <a:ea typeface="Poppins"/>
                <a:cs typeface="Poppins"/>
                <a:sym typeface="Poppins"/>
              </a:rPr>
              <a:t>As a Numerical Variable</a:t>
            </a:r>
            <a:r>
              <a:rPr b="0" i="0" lang="en" sz="1000" u="none" cap="none" strike="noStrike">
                <a:solidFill>
                  <a:srgbClr val="434343"/>
                </a:solidFill>
                <a:latin typeface="Poppins"/>
                <a:ea typeface="Poppins"/>
                <a:cs typeface="Poppins"/>
                <a:sym typeface="Poppins"/>
              </a:rPr>
              <a:t>: If you're studying the average number of doors in cars across different years or regions, then you might treat it as numerical.</a:t>
            </a:r>
            <a:endParaRPr b="0" i="0" sz="1000" u="none" cap="none" strike="noStrike">
              <a:solidFill>
                <a:srgbClr val="434343"/>
              </a:solidFill>
              <a:latin typeface="Poppins"/>
              <a:ea typeface="Poppins"/>
              <a:cs typeface="Poppins"/>
              <a:sym typeface="Poppins"/>
            </a:endParaRPr>
          </a:p>
          <a:p>
            <a:pPr indent="-292100" lvl="1" marL="9144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434343"/>
                </a:solidFill>
                <a:latin typeface="Poppins"/>
                <a:ea typeface="Poppins"/>
                <a:cs typeface="Poppins"/>
                <a:sym typeface="Poppins"/>
              </a:rPr>
              <a:t>As a Categorical Variable</a:t>
            </a:r>
            <a:r>
              <a:rPr b="0" i="0" lang="en" sz="1000" u="none" cap="none" strike="noStrike">
                <a:solidFill>
                  <a:srgbClr val="434343"/>
                </a:solidFill>
                <a:latin typeface="Poppins"/>
                <a:ea typeface="Poppins"/>
                <a:cs typeface="Poppins"/>
                <a:sym typeface="Poppins"/>
              </a:rPr>
              <a:t>: If you're comparing preferences, sales, or other attributes between 2-door and 4-door cars, it might make more sense to treat it as a categorical variable, because you're essentially comparing two distinct groups.</a:t>
            </a:r>
            <a:br>
              <a:rPr b="0" i="0" lang="en" sz="1000" u="none" cap="none" strike="noStrike">
                <a:solidFill>
                  <a:srgbClr val="434343"/>
                </a:solidFill>
                <a:latin typeface="Poppins"/>
                <a:ea typeface="Poppins"/>
                <a:cs typeface="Poppins"/>
                <a:sym typeface="Poppins"/>
              </a:rPr>
            </a:br>
            <a:endParaRPr b="0" i="0" sz="500" u="none" cap="none" strike="noStrike">
              <a:solidFill>
                <a:srgbClr val="434343"/>
              </a:solidFill>
              <a:latin typeface="Poppins"/>
              <a:ea typeface="Poppins"/>
              <a:cs typeface="Poppins"/>
              <a:sym typeface="Poppins"/>
            </a:endParaRPr>
          </a:p>
          <a:p>
            <a:pPr indent="0" lvl="0" marL="0" marR="0" rtl="0" algn="l">
              <a:lnSpc>
                <a:spcPct val="135000"/>
              </a:lnSpc>
              <a:spcBef>
                <a:spcPts val="0"/>
              </a:spcBef>
              <a:spcAft>
                <a:spcPts val="0"/>
              </a:spcAft>
              <a:buClr>
                <a:srgbClr val="000000"/>
              </a:buClr>
              <a:buSzPts val="1000"/>
              <a:buFont typeface="Arial"/>
              <a:buNone/>
            </a:pPr>
            <a:r>
              <a:rPr b="0" i="1" lang="en" sz="1000" u="none" cap="none" strike="noStrike">
                <a:solidFill>
                  <a:srgbClr val="434343"/>
                </a:solidFill>
                <a:latin typeface="Poppins"/>
                <a:ea typeface="Poppins"/>
                <a:cs typeface="Poppins"/>
                <a:sym typeface="Poppins"/>
              </a:rPr>
              <a:t>Check For Understanding: is the course number in academic settings, numerical or categorical?</a:t>
            </a:r>
            <a:endParaRPr b="0" i="1" sz="1000" u="none" cap="none" strike="noStrike">
              <a:solidFill>
                <a:srgbClr val="434343"/>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g290ba850130_0_571"/>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Categorical to Numerical and Vice Versa</a:t>
            </a:r>
            <a:endParaRPr b="1" i="0" sz="1500" u="none" cap="none" strike="noStrike">
              <a:solidFill>
                <a:srgbClr val="05A9C5"/>
              </a:solidFill>
              <a:latin typeface="Poppins"/>
              <a:ea typeface="Poppins"/>
              <a:cs typeface="Poppins"/>
              <a:sym typeface="Poppins"/>
            </a:endParaRPr>
          </a:p>
        </p:txBody>
      </p:sp>
      <p:sp>
        <p:nvSpPr>
          <p:cNvPr id="191" name="Google Shape;191;g290ba850130_0_571"/>
          <p:cNvSpPr txBox="1"/>
          <p:nvPr/>
        </p:nvSpPr>
        <p:spPr>
          <a:xfrm>
            <a:off x="391400" y="1587925"/>
            <a:ext cx="7637100" cy="2706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In some cases, we need to convert between variable types. Here is why.</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Categorical to Numerical:</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Machine Learning Models: </a:t>
            </a:r>
            <a:r>
              <a:rPr b="0" i="0" lang="en" sz="1200" u="none" cap="none" strike="noStrike">
                <a:solidFill>
                  <a:srgbClr val="434343"/>
                </a:solidFill>
                <a:latin typeface="Poppins"/>
                <a:ea typeface="Poppins"/>
                <a:cs typeface="Poppins"/>
                <a:sym typeface="Poppins"/>
              </a:rPr>
              <a:t>Many algorithms require numerical input.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Mathematical Operations: </a:t>
            </a:r>
            <a:r>
              <a:rPr b="0" i="0" lang="en" sz="1200" u="none" cap="none" strike="noStrike">
                <a:solidFill>
                  <a:srgbClr val="434343"/>
                </a:solidFill>
                <a:latin typeface="Poppins"/>
                <a:ea typeface="Poppins"/>
                <a:cs typeface="Poppins"/>
                <a:sym typeface="Poppins"/>
              </a:rPr>
              <a:t>To perform calculations, aggregations, or statistical tests that require numerical values.</a:t>
            </a:r>
            <a:endParaRPr b="1" i="0" sz="1200" u="none" cap="none" strike="noStrike">
              <a:solidFill>
                <a:srgbClr val="05A9C5"/>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Feature Engineering: </a:t>
            </a:r>
            <a:r>
              <a:rPr b="0" i="0" lang="en" sz="1200" u="none" cap="none" strike="noStrike">
                <a:solidFill>
                  <a:srgbClr val="434343"/>
                </a:solidFill>
                <a:latin typeface="Poppins"/>
                <a:ea typeface="Poppins"/>
                <a:cs typeface="Poppins"/>
                <a:sym typeface="Poppins"/>
              </a:rPr>
              <a:t>Creating new features or leveraging patterns that emerge only when categories are numerically encoded.</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Numerical to Categorical:</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Data Binning:</a:t>
            </a:r>
            <a:r>
              <a:rPr b="0" i="0" lang="en" sz="1200" u="none" cap="none" strike="noStrike">
                <a:solidFill>
                  <a:srgbClr val="434343"/>
                </a:solidFill>
                <a:latin typeface="Poppins"/>
                <a:ea typeface="Poppins"/>
                <a:cs typeface="Poppins"/>
                <a:sym typeface="Poppins"/>
              </a:rPr>
              <a:t> Grouping a continuous variable into intervals can make analysis more intuitive and can highlight patterns better in some cases.</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Handle Outliers</a:t>
            </a:r>
            <a:r>
              <a:rPr b="0" i="0" lang="en" sz="1200" u="none" cap="none" strike="noStrike">
                <a:solidFill>
                  <a:srgbClr val="434343"/>
                </a:solidFill>
                <a:latin typeface="Poppins"/>
                <a:ea typeface="Poppins"/>
                <a:cs typeface="Poppins"/>
                <a:sym typeface="Poppins"/>
              </a:rPr>
              <a:t>: Transforming numerical data into categories can diminish the impact of outliers.</a:t>
            </a:r>
            <a:endParaRPr b="1" i="0" sz="1200" u="none" cap="none" strike="noStrike">
              <a:solidFill>
                <a:srgbClr val="D1D5DB"/>
              </a:solidFill>
              <a:highlight>
                <a:srgbClr val="444654"/>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2"/>
          <p:cNvSpPr txBox="1"/>
          <p:nvPr/>
        </p:nvSpPr>
        <p:spPr>
          <a:xfrm>
            <a:off x="579225" y="706675"/>
            <a:ext cx="48099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Table of Contents</a:t>
            </a:r>
            <a:endParaRPr b="1" i="0" sz="2200" u="none" cap="none" strike="noStrike">
              <a:solidFill>
                <a:srgbClr val="00BEF2"/>
              </a:solidFill>
              <a:latin typeface="Poppins"/>
              <a:ea typeface="Poppins"/>
              <a:cs typeface="Poppins"/>
              <a:sym typeface="Poppins"/>
            </a:endParaRPr>
          </a:p>
        </p:txBody>
      </p:sp>
      <p:sp>
        <p:nvSpPr>
          <p:cNvPr id="79" name="Google Shape;79;p2"/>
          <p:cNvSpPr txBox="1"/>
          <p:nvPr/>
        </p:nvSpPr>
        <p:spPr>
          <a:xfrm>
            <a:off x="724900" y="1306200"/>
            <a:ext cx="5788200" cy="287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Part I: Introduction and Univariate Analysis</a:t>
            </a:r>
            <a:endParaRPr b="1"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What’s EDA</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Key Concepts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Data types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EDA Framework</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Univariate Analysis techniques</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Part II: Bivariate Analysis and Outliers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chemeClr val="dk1"/>
              </a:buClr>
              <a:buSzPts val="1200"/>
              <a:buFont typeface="Montserrat"/>
              <a:buChar char="●"/>
            </a:pPr>
            <a:r>
              <a:rPr b="0" i="0" lang="en" sz="1200" u="none" cap="none" strike="noStrike">
                <a:solidFill>
                  <a:schemeClr val="dk1"/>
                </a:solidFill>
                <a:latin typeface="Montserrat"/>
                <a:ea typeface="Montserrat"/>
                <a:cs typeface="Montserrat"/>
                <a:sym typeface="Montserrat"/>
              </a:rPr>
              <a:t>Bivariate Analysis techniques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Atypical values (Outliers)</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g290ba850130_0_589"/>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Numerical to Categorical</a:t>
            </a:r>
            <a:endParaRPr b="1" i="0" sz="1500" u="none" cap="none" strike="noStrike">
              <a:solidFill>
                <a:srgbClr val="05A9C5"/>
              </a:solidFill>
              <a:latin typeface="Poppins"/>
              <a:ea typeface="Poppins"/>
              <a:cs typeface="Poppins"/>
              <a:sym typeface="Poppins"/>
            </a:endParaRPr>
          </a:p>
        </p:txBody>
      </p:sp>
      <p:sp>
        <p:nvSpPr>
          <p:cNvPr id="197" name="Google Shape;197;g290ba850130_0_589"/>
          <p:cNvSpPr txBox="1"/>
          <p:nvPr/>
        </p:nvSpPr>
        <p:spPr>
          <a:xfrm>
            <a:off x="662500" y="1771100"/>
            <a:ext cx="5279700" cy="270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Fixed-Width Binning</a:t>
            </a:r>
            <a:r>
              <a:rPr b="0" i="0" lang="en" sz="1200" u="none" cap="none" strike="noStrike">
                <a:solidFill>
                  <a:srgbClr val="434343"/>
                </a:solidFill>
                <a:latin typeface="Poppins"/>
                <a:ea typeface="Poppins"/>
                <a:cs typeface="Poppins"/>
                <a:sym typeface="Poppins"/>
              </a:rPr>
              <a:t>: Divide the range of the data into intervals of the same width. E.g., Age grouped into 0-18, 19-35, 36-60, and 60+.</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5A9C5"/>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Quantile Binning</a:t>
            </a:r>
            <a:r>
              <a:rPr b="0" i="0" lang="en" sz="1200" u="none" cap="none" strike="noStrike">
                <a:solidFill>
                  <a:srgbClr val="434343"/>
                </a:solidFill>
                <a:latin typeface="Poppins"/>
                <a:ea typeface="Poppins"/>
                <a:cs typeface="Poppins"/>
                <a:sym typeface="Poppins"/>
              </a:rPr>
              <a:t>: Create bins such that each bin has (approximately) the same number of data points. E.g., quartiles.</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5A9C5"/>
                </a:solidFill>
                <a:latin typeface="Poppins"/>
                <a:ea typeface="Poppins"/>
                <a:cs typeface="Poppins"/>
                <a:sym typeface="Poppins"/>
              </a:rPr>
              <a:t>Custom Binning</a:t>
            </a:r>
            <a:r>
              <a:rPr b="0" i="0" lang="en" sz="1200" u="none" cap="none" strike="noStrike">
                <a:solidFill>
                  <a:srgbClr val="434343"/>
                </a:solidFill>
                <a:latin typeface="Poppins"/>
                <a:ea typeface="Poppins"/>
                <a:cs typeface="Poppins"/>
                <a:sym typeface="Poppins"/>
              </a:rPr>
              <a:t>: Define custom intervals based on domain knowledge or specific requirements. E.g., young, adult, elderly.</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 resulting variable should strike a </a:t>
            </a:r>
            <a:r>
              <a:rPr b="1" i="0" lang="en" sz="1200" u="none" cap="none" strike="noStrike">
                <a:solidFill>
                  <a:srgbClr val="434343"/>
                </a:solidFill>
                <a:latin typeface="Poppins"/>
                <a:ea typeface="Poppins"/>
                <a:cs typeface="Poppins"/>
                <a:sym typeface="Poppins"/>
              </a:rPr>
              <a:t>balance</a:t>
            </a:r>
            <a:r>
              <a:rPr b="0" i="0" lang="en" sz="1200" u="none" cap="none" strike="noStrike">
                <a:solidFill>
                  <a:srgbClr val="434343"/>
                </a:solidFill>
                <a:latin typeface="Poppins"/>
                <a:ea typeface="Poppins"/>
                <a:cs typeface="Poppins"/>
                <a:sym typeface="Poppins"/>
              </a:rPr>
              <a:t> between detailed </a:t>
            </a:r>
            <a:r>
              <a:rPr b="1" i="0" lang="en" sz="1200" u="none" cap="none" strike="noStrike">
                <a:solidFill>
                  <a:srgbClr val="434343"/>
                </a:solidFill>
                <a:latin typeface="Poppins"/>
                <a:ea typeface="Poppins"/>
                <a:cs typeface="Poppins"/>
                <a:sym typeface="Poppins"/>
              </a:rPr>
              <a:t>granularity</a:t>
            </a:r>
            <a:r>
              <a:rPr b="0" i="0" lang="en" sz="1200" u="none" cap="none" strike="noStrike">
                <a:solidFill>
                  <a:srgbClr val="434343"/>
                </a:solidFill>
                <a:latin typeface="Poppins"/>
                <a:ea typeface="Poppins"/>
                <a:cs typeface="Poppins"/>
                <a:sym typeface="Poppins"/>
              </a:rPr>
              <a:t> and a </a:t>
            </a:r>
            <a:r>
              <a:rPr b="1" i="0" lang="en" sz="1200" u="none" cap="none" strike="noStrike">
                <a:solidFill>
                  <a:srgbClr val="434343"/>
                </a:solidFill>
                <a:latin typeface="Poppins"/>
                <a:ea typeface="Poppins"/>
                <a:cs typeface="Poppins"/>
                <a:sym typeface="Poppins"/>
              </a:rPr>
              <a:t>concise</a:t>
            </a:r>
            <a:r>
              <a:rPr b="0" i="0" lang="en" sz="1200" u="none" cap="none" strike="noStrike">
                <a:solidFill>
                  <a:srgbClr val="434343"/>
                </a:solidFill>
                <a:latin typeface="Poppins"/>
                <a:ea typeface="Poppins"/>
                <a:cs typeface="Poppins"/>
                <a:sym typeface="Poppins"/>
              </a:rPr>
              <a:t> overview, ensuring that the distribution's information isn't lost. </a:t>
            </a:r>
            <a:endParaRPr b="1" i="0" sz="1200" u="none" cap="none" strike="noStrike">
              <a:solidFill>
                <a:srgbClr val="D1D5DB"/>
              </a:solidFill>
              <a:highlight>
                <a:srgbClr val="444654"/>
              </a:highlight>
              <a:latin typeface="Roboto"/>
              <a:ea typeface="Roboto"/>
              <a:cs typeface="Roboto"/>
              <a:sym typeface="Roboto"/>
            </a:endParaRPr>
          </a:p>
        </p:txBody>
      </p:sp>
      <p:pic>
        <p:nvPicPr>
          <p:cNvPr descr="Pandas Cut – Continuous to Categorical - AbsentData" id="198" name="Google Shape;198;g290ba850130_0_589"/>
          <p:cNvPicPr preferRelativeResize="0"/>
          <p:nvPr/>
        </p:nvPicPr>
        <p:blipFill rotWithShape="1">
          <a:blip r:embed="rId4">
            <a:alphaModFix/>
          </a:blip>
          <a:srcRect b="0" l="0" r="0" t="0"/>
          <a:stretch/>
        </p:blipFill>
        <p:spPr>
          <a:xfrm>
            <a:off x="5981025" y="2087525"/>
            <a:ext cx="2888500" cy="197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g290ba850130_0_584"/>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Categorical to Numerical</a:t>
            </a:r>
            <a:endParaRPr b="1" i="0" sz="1500" u="none" cap="none" strike="noStrike">
              <a:solidFill>
                <a:srgbClr val="05A9C5"/>
              </a:solidFill>
              <a:latin typeface="Poppins"/>
              <a:ea typeface="Poppins"/>
              <a:cs typeface="Poppins"/>
              <a:sym typeface="Poppins"/>
            </a:endParaRPr>
          </a:p>
        </p:txBody>
      </p:sp>
      <p:sp>
        <p:nvSpPr>
          <p:cNvPr id="204" name="Google Shape;204;g290ba850130_0_584"/>
          <p:cNvSpPr txBox="1"/>
          <p:nvPr/>
        </p:nvSpPr>
        <p:spPr>
          <a:xfrm>
            <a:off x="643525" y="1778425"/>
            <a:ext cx="81780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5A9C5"/>
                </a:solidFill>
                <a:latin typeface="Poppins"/>
                <a:ea typeface="Poppins"/>
                <a:cs typeface="Poppins"/>
                <a:sym typeface="Poppins"/>
              </a:rPr>
              <a:t>Label Encoding</a:t>
            </a:r>
            <a:r>
              <a:rPr b="0" i="0" lang="en" sz="1200" u="none" cap="none" strike="noStrike">
                <a:solidFill>
                  <a:srgbClr val="434343"/>
                </a:solidFill>
                <a:latin typeface="Poppins"/>
                <a:ea typeface="Poppins"/>
                <a:cs typeface="Poppins"/>
                <a:sym typeface="Poppins"/>
              </a:rPr>
              <a:t>: Assign each category a unique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number. This works well for </a:t>
            </a:r>
            <a:r>
              <a:rPr b="1" i="0" lang="en" sz="1200" u="none" cap="none" strike="noStrike">
                <a:solidFill>
                  <a:srgbClr val="434343"/>
                </a:solidFill>
                <a:latin typeface="Poppins"/>
                <a:ea typeface="Poppins"/>
                <a:cs typeface="Poppins"/>
                <a:sym typeface="Poppins"/>
              </a:rPr>
              <a:t>ordinal</a:t>
            </a:r>
            <a:r>
              <a:rPr b="0" i="0" lang="en" sz="1200" u="none" cap="none" strike="noStrike">
                <a:solidFill>
                  <a:srgbClr val="434343"/>
                </a:solidFill>
                <a:latin typeface="Poppins"/>
                <a:ea typeface="Poppins"/>
                <a:cs typeface="Poppins"/>
                <a:sym typeface="Poppins"/>
              </a:rPr>
              <a:t> data where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there's a clear order.</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One-Hot Encoding (Dummy Variables)</a:t>
            </a:r>
            <a:r>
              <a:rPr b="0" i="0" lang="en" sz="1200" u="none" cap="none" strike="noStrike">
                <a:solidFill>
                  <a:srgbClr val="05A9C5"/>
                </a:solidFill>
                <a:latin typeface="Poppins"/>
                <a:ea typeface="Poppins"/>
                <a:cs typeface="Poppins"/>
                <a:sym typeface="Poppins"/>
              </a:rPr>
              <a:t>:</a:t>
            </a:r>
            <a:r>
              <a:rPr b="0" i="0" lang="en" sz="1200" u="none" cap="none" strike="noStrike">
                <a:solidFill>
                  <a:srgbClr val="434343"/>
                </a:solidFill>
                <a:latin typeface="Poppins"/>
                <a:ea typeface="Poppins"/>
                <a:cs typeface="Poppins"/>
                <a:sym typeface="Poppins"/>
              </a:rPr>
              <a:t> For each category, create a new binary column (0 or 1). This avoids imposing an artificial order but increases data </a:t>
            </a:r>
            <a:r>
              <a:rPr b="1" i="0" lang="en" sz="1200" u="none" cap="none" strike="noStrike">
                <a:solidFill>
                  <a:srgbClr val="434343"/>
                </a:solidFill>
                <a:latin typeface="Poppins"/>
                <a:ea typeface="Poppins"/>
                <a:cs typeface="Poppins"/>
                <a:sym typeface="Poppins"/>
              </a:rPr>
              <a:t>dimensionality</a:t>
            </a:r>
            <a:r>
              <a:rPr b="0" i="0" lang="en" sz="1200" u="none" cap="none" strike="noStrike">
                <a:solidFill>
                  <a:srgbClr val="434343"/>
                </a:solidFill>
                <a:latin typeface="Poppins"/>
                <a:ea typeface="Poppins"/>
                <a:cs typeface="Poppins"/>
                <a:sym typeface="Poppins"/>
              </a:rPr>
              <a:t>.</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 </a:t>
            </a:r>
            <a:endParaRPr b="1" i="0" sz="1200" u="none" cap="none" strike="noStrike">
              <a:solidFill>
                <a:srgbClr val="D1D5DB"/>
              </a:solidFill>
              <a:highlight>
                <a:srgbClr val="444654"/>
              </a:highlight>
              <a:latin typeface="Roboto"/>
              <a:ea typeface="Roboto"/>
              <a:cs typeface="Roboto"/>
              <a:sym typeface="Roboto"/>
            </a:endParaRPr>
          </a:p>
        </p:txBody>
      </p:sp>
      <p:pic>
        <p:nvPicPr>
          <p:cNvPr id="205" name="Google Shape;205;g290ba850130_0_584"/>
          <p:cNvPicPr preferRelativeResize="0"/>
          <p:nvPr/>
        </p:nvPicPr>
        <p:blipFill rotWithShape="1">
          <a:blip r:embed="rId4">
            <a:alphaModFix/>
          </a:blip>
          <a:srcRect b="0" l="0" r="17952" t="0"/>
          <a:stretch/>
        </p:blipFill>
        <p:spPr>
          <a:xfrm>
            <a:off x="4506051" y="1574800"/>
            <a:ext cx="1823850" cy="1120018"/>
          </a:xfrm>
          <a:prstGeom prst="rect">
            <a:avLst/>
          </a:prstGeom>
          <a:noFill/>
          <a:ln>
            <a:noFill/>
          </a:ln>
        </p:spPr>
      </p:pic>
      <p:pic>
        <p:nvPicPr>
          <p:cNvPr id="206" name="Google Shape;206;g290ba850130_0_584"/>
          <p:cNvPicPr preferRelativeResize="0"/>
          <p:nvPr/>
        </p:nvPicPr>
        <p:blipFill rotWithShape="1">
          <a:blip r:embed="rId5">
            <a:alphaModFix/>
          </a:blip>
          <a:srcRect b="0" l="0" r="15288" t="0"/>
          <a:stretch/>
        </p:blipFill>
        <p:spPr>
          <a:xfrm>
            <a:off x="6712000" y="1595275"/>
            <a:ext cx="1823850" cy="1079075"/>
          </a:xfrm>
          <a:prstGeom prst="rect">
            <a:avLst/>
          </a:prstGeom>
          <a:noFill/>
          <a:ln>
            <a:noFill/>
          </a:ln>
        </p:spPr>
      </p:pic>
      <p:pic>
        <p:nvPicPr>
          <p:cNvPr descr="Variables ficticias en la programación de R – Acervo Lima" id="207" name="Google Shape;207;g290ba850130_0_584"/>
          <p:cNvPicPr preferRelativeResize="0"/>
          <p:nvPr/>
        </p:nvPicPr>
        <p:blipFill rotWithShape="1">
          <a:blip r:embed="rId6">
            <a:alphaModFix/>
          </a:blip>
          <a:srcRect b="15767" l="0" r="0" t="10018"/>
          <a:stretch/>
        </p:blipFill>
        <p:spPr>
          <a:xfrm>
            <a:off x="1978700" y="3443313"/>
            <a:ext cx="3260049" cy="1274050"/>
          </a:xfrm>
          <a:prstGeom prst="rect">
            <a:avLst/>
          </a:prstGeom>
          <a:noFill/>
          <a:ln>
            <a:noFill/>
          </a:ln>
        </p:spPr>
      </p:pic>
      <p:pic>
        <p:nvPicPr>
          <p:cNvPr descr="What are Dummy Variables in Regression? - Statistics Tutorials" id="208" name="Google Shape;208;g290ba850130_0_584"/>
          <p:cNvPicPr preferRelativeResize="0"/>
          <p:nvPr/>
        </p:nvPicPr>
        <p:blipFill rotWithShape="1">
          <a:blip r:embed="rId7">
            <a:alphaModFix/>
          </a:blip>
          <a:srcRect b="0" l="0" r="0" t="0"/>
          <a:stretch/>
        </p:blipFill>
        <p:spPr>
          <a:xfrm>
            <a:off x="5152525" y="3655539"/>
            <a:ext cx="1712725" cy="813886"/>
          </a:xfrm>
          <a:prstGeom prst="rect">
            <a:avLst/>
          </a:prstGeom>
          <a:noFill/>
          <a:ln>
            <a:noFill/>
          </a:ln>
        </p:spPr>
      </p:pic>
      <p:pic>
        <p:nvPicPr>
          <p:cNvPr id="209" name="Google Shape;209;g290ba850130_0_584"/>
          <p:cNvPicPr preferRelativeResize="0"/>
          <p:nvPr/>
        </p:nvPicPr>
        <p:blipFill rotWithShape="1">
          <a:blip r:embed="rId8">
            <a:alphaModFix/>
          </a:blip>
          <a:srcRect b="0" l="0" r="0" t="0"/>
          <a:stretch/>
        </p:blipFill>
        <p:spPr>
          <a:xfrm>
            <a:off x="6406100" y="2108700"/>
            <a:ext cx="419500" cy="247659"/>
          </a:xfrm>
          <a:prstGeom prst="rect">
            <a:avLst/>
          </a:prstGeom>
          <a:noFill/>
          <a:ln>
            <a:noFill/>
          </a:ln>
        </p:spPr>
      </p:pic>
      <p:sp>
        <p:nvSpPr>
          <p:cNvPr id="210" name="Google Shape;210;g290ba850130_0_584"/>
          <p:cNvSpPr/>
          <p:nvPr/>
        </p:nvSpPr>
        <p:spPr>
          <a:xfrm>
            <a:off x="6037375" y="1634900"/>
            <a:ext cx="315000" cy="11199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90ba850130_0_584"/>
          <p:cNvSpPr/>
          <p:nvPr/>
        </p:nvSpPr>
        <p:spPr>
          <a:xfrm>
            <a:off x="8209000" y="1574863"/>
            <a:ext cx="315000" cy="11199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7"/>
          <p:cNvSpPr txBox="1"/>
          <p:nvPr/>
        </p:nvSpPr>
        <p:spPr>
          <a:xfrm>
            <a:off x="2167050" y="2159350"/>
            <a:ext cx="48099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br>
              <a:rPr b="1" i="0" lang="en" sz="3600" u="none" cap="none" strike="noStrike">
                <a:solidFill>
                  <a:srgbClr val="FFFFFF"/>
                </a:solidFill>
                <a:latin typeface="Poppins"/>
                <a:ea typeface="Poppins"/>
                <a:cs typeface="Poppins"/>
                <a:sym typeface="Poppins"/>
              </a:rPr>
            </a:br>
            <a:endParaRPr b="1" i="0" sz="1000" u="none" cap="none" strike="noStrike">
              <a:solidFill>
                <a:srgbClr val="FFFF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3600"/>
              <a:buFont typeface="Arial"/>
              <a:buNone/>
            </a:pPr>
            <a:r>
              <a:rPr b="1" i="0" lang="en" sz="1500" u="none" cap="none" strike="noStrike">
                <a:solidFill>
                  <a:srgbClr val="FFFFFF"/>
                </a:solidFill>
                <a:latin typeface="Poppins"/>
                <a:ea typeface="Poppins"/>
                <a:cs typeface="Poppins"/>
                <a:sym typeface="Poppins"/>
              </a:rPr>
              <a:t>Exploring Single Variables in Depth</a:t>
            </a:r>
            <a:endParaRPr b="1" i="0" sz="1500" u="none" cap="none" strike="noStrike">
              <a:solidFill>
                <a:srgbClr val="FFFFFF"/>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290ba850130_0_54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Univariate Analysis</a:t>
            </a:r>
            <a:endParaRPr b="1" i="0" sz="2200" u="none" cap="none" strike="noStrike">
              <a:solidFill>
                <a:srgbClr val="434343"/>
              </a:solidFill>
              <a:latin typeface="Poppins"/>
              <a:ea typeface="Poppins"/>
              <a:cs typeface="Poppins"/>
              <a:sym typeface="Poppins"/>
            </a:endParaRPr>
          </a:p>
        </p:txBody>
      </p:sp>
      <p:sp>
        <p:nvSpPr>
          <p:cNvPr id="222" name="Google Shape;222;g290ba850130_0_548"/>
          <p:cNvSpPr txBox="1"/>
          <p:nvPr/>
        </p:nvSpPr>
        <p:spPr>
          <a:xfrm>
            <a:off x="391400" y="1587925"/>
            <a:ext cx="4336800" cy="228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When working with </a:t>
            </a:r>
            <a:r>
              <a:rPr b="1" i="0" lang="en" sz="1200" u="none" cap="none" strike="noStrike">
                <a:solidFill>
                  <a:srgbClr val="05A9C5"/>
                </a:solidFill>
                <a:latin typeface="Poppins"/>
                <a:ea typeface="Poppins"/>
                <a:cs typeface="Poppins"/>
                <a:sym typeface="Poppins"/>
              </a:rPr>
              <a:t>categorical</a:t>
            </a:r>
            <a:r>
              <a:rPr b="0" i="0" lang="en" sz="1200" u="none" cap="none" strike="noStrike">
                <a:solidFill>
                  <a:srgbClr val="434343"/>
                </a:solidFill>
                <a:latin typeface="Poppins"/>
                <a:ea typeface="Poppins"/>
                <a:cs typeface="Poppins"/>
                <a:sym typeface="Poppins"/>
              </a:rPr>
              <a:t> data, we focus on understanding the</a:t>
            </a:r>
            <a:r>
              <a:rPr b="1" i="0" lang="en" sz="1200" u="none" cap="none" strike="noStrike">
                <a:solidFill>
                  <a:srgbClr val="434343"/>
                </a:solidFill>
                <a:latin typeface="Poppins"/>
                <a:ea typeface="Poppins"/>
                <a:cs typeface="Poppins"/>
                <a:sym typeface="Poppins"/>
              </a:rPr>
              <a:t> frequency counts </a:t>
            </a:r>
            <a:r>
              <a:rPr b="0" i="0" lang="en" sz="1200" u="none" cap="none" strike="noStrike">
                <a:solidFill>
                  <a:srgbClr val="434343"/>
                </a:solidFill>
                <a:latin typeface="Poppins"/>
                <a:ea typeface="Poppins"/>
                <a:cs typeface="Poppins"/>
                <a:sym typeface="Poppins"/>
              </a:rPr>
              <a:t>and</a:t>
            </a:r>
            <a:r>
              <a:rPr b="1" i="0" lang="en" sz="1200" u="none" cap="none" strike="noStrike">
                <a:solidFill>
                  <a:srgbClr val="434343"/>
                </a:solidFill>
                <a:latin typeface="Poppins"/>
                <a:ea typeface="Poppins"/>
                <a:cs typeface="Poppins"/>
                <a:sym typeface="Poppins"/>
              </a:rPr>
              <a:t> proportions </a:t>
            </a:r>
            <a:r>
              <a:rPr b="0" i="0" lang="en" sz="1200" u="none" cap="none" strike="noStrike">
                <a:solidFill>
                  <a:srgbClr val="434343"/>
                </a:solidFill>
                <a:latin typeface="Poppins"/>
                <a:ea typeface="Poppins"/>
                <a:cs typeface="Poppins"/>
                <a:sym typeface="Poppins"/>
              </a:rPr>
              <a:t>within each category.</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When working with </a:t>
            </a:r>
            <a:r>
              <a:rPr b="1" i="0" lang="en" sz="1200" u="none" cap="none" strike="noStrike">
                <a:solidFill>
                  <a:srgbClr val="05A9C5"/>
                </a:solidFill>
                <a:latin typeface="Poppins"/>
                <a:ea typeface="Poppins"/>
                <a:cs typeface="Poppins"/>
                <a:sym typeface="Poppins"/>
              </a:rPr>
              <a:t>numerical</a:t>
            </a:r>
            <a:r>
              <a:rPr b="0" i="0" lang="en" sz="1200" u="none" cap="none" strike="noStrike">
                <a:solidFill>
                  <a:srgbClr val="434343"/>
                </a:solidFill>
                <a:latin typeface="Poppins"/>
                <a:ea typeface="Poppins"/>
                <a:cs typeface="Poppins"/>
                <a:sym typeface="Poppins"/>
              </a:rPr>
              <a:t> data, we focus on understanding the</a:t>
            </a:r>
            <a:r>
              <a:rPr b="1" i="0" lang="en" sz="1200" u="none" cap="none" strike="noStrike">
                <a:solidFill>
                  <a:srgbClr val="434343"/>
                </a:solidFill>
                <a:latin typeface="Poppins"/>
                <a:ea typeface="Poppins"/>
                <a:cs typeface="Poppins"/>
                <a:sym typeface="Poppins"/>
              </a:rPr>
              <a:t> central tendency </a:t>
            </a:r>
            <a:r>
              <a:rPr b="0" i="0" lang="en" sz="1200" u="none" cap="none" strike="noStrike">
                <a:solidFill>
                  <a:srgbClr val="434343"/>
                </a:solidFill>
                <a:latin typeface="Poppins"/>
                <a:ea typeface="Poppins"/>
                <a:cs typeface="Poppins"/>
                <a:sym typeface="Poppins"/>
              </a:rPr>
              <a:t>(measures of centrality),</a:t>
            </a:r>
            <a:r>
              <a:rPr b="1" i="0" lang="en" sz="1200" u="none" cap="none" strike="noStrike">
                <a:solidFill>
                  <a:srgbClr val="434343"/>
                </a:solidFill>
                <a:latin typeface="Poppins"/>
                <a:ea typeface="Poppins"/>
                <a:cs typeface="Poppins"/>
                <a:sym typeface="Poppins"/>
              </a:rPr>
              <a:t> the variability </a:t>
            </a:r>
            <a:r>
              <a:rPr b="0" i="0" lang="en" sz="1200" u="none" cap="none" strike="noStrike">
                <a:solidFill>
                  <a:srgbClr val="434343"/>
                </a:solidFill>
                <a:latin typeface="Poppins"/>
                <a:ea typeface="Poppins"/>
                <a:cs typeface="Poppins"/>
                <a:sym typeface="Poppins"/>
              </a:rPr>
              <a:t>(measures of dispersion) within the dataset and the </a:t>
            </a:r>
            <a:r>
              <a:rPr b="1" i="0" lang="en" sz="1200" u="none" cap="none" strike="noStrike">
                <a:solidFill>
                  <a:srgbClr val="434343"/>
                </a:solidFill>
                <a:latin typeface="Poppins"/>
                <a:ea typeface="Poppins"/>
                <a:cs typeface="Poppins"/>
                <a:sym typeface="Poppins"/>
              </a:rPr>
              <a:t>distributions</a:t>
            </a:r>
            <a:r>
              <a:rPr b="0" i="0" lang="en" sz="1200" u="none" cap="none" strike="noStrike">
                <a:solidFill>
                  <a:srgbClr val="434343"/>
                </a:solidFill>
                <a:latin typeface="Poppins"/>
                <a:ea typeface="Poppins"/>
                <a:cs typeface="Poppins"/>
                <a:sym typeface="Poppins"/>
              </a:rPr>
              <a:t> of variables.</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223" name="Google Shape;223;g290ba850130_0_548"/>
          <p:cNvPicPr preferRelativeResize="0"/>
          <p:nvPr/>
        </p:nvPicPr>
        <p:blipFill rotWithShape="1">
          <a:blip r:embed="rId4">
            <a:alphaModFix/>
          </a:blip>
          <a:srcRect b="0" l="0" r="0" t="0"/>
          <a:stretch/>
        </p:blipFill>
        <p:spPr>
          <a:xfrm>
            <a:off x="5347475" y="1388600"/>
            <a:ext cx="2887926" cy="2887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290ba850130_0_1262"/>
          <p:cNvSpPr txBox="1"/>
          <p:nvPr/>
        </p:nvSpPr>
        <p:spPr>
          <a:xfrm>
            <a:off x="1347250" y="2056775"/>
            <a:ext cx="6624300" cy="163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endParaRPr b="1" i="0" sz="3600" u="none" cap="none" strike="noStrike">
              <a:solidFill>
                <a:srgbClr val="FFFFFF"/>
              </a:solidFill>
              <a:latin typeface="Poppins"/>
              <a:ea typeface="Poppins"/>
              <a:cs typeface="Poppins"/>
              <a:sym typeface="Poppins"/>
            </a:endParaRPr>
          </a:p>
          <a:p>
            <a:pPr indent="0" lvl="0" marL="0" marR="0" rtl="0" algn="ctr">
              <a:lnSpc>
                <a:spcPct val="150000"/>
              </a:lnSpc>
              <a:spcBef>
                <a:spcPts val="0"/>
              </a:spcBef>
              <a:spcAft>
                <a:spcPts val="0"/>
              </a:spcAft>
              <a:buClr>
                <a:srgbClr val="000000"/>
              </a:buClr>
              <a:buSzPts val="3600"/>
              <a:buFont typeface="Arial"/>
              <a:buNone/>
            </a:pPr>
            <a:r>
              <a:rPr b="1" i="0" lang="en" sz="3000" u="none" cap="none" strike="noStrike">
                <a:solidFill>
                  <a:schemeClr val="dk1"/>
                </a:solidFill>
                <a:highlight>
                  <a:srgbClr val="D0E0E3"/>
                </a:highlight>
                <a:latin typeface="Poppins"/>
                <a:ea typeface="Poppins"/>
                <a:cs typeface="Poppins"/>
                <a:sym typeface="Poppins"/>
              </a:rPr>
              <a:t>Categorical &amp; Discrete</a:t>
            </a:r>
            <a:r>
              <a:rPr b="1" i="0" lang="en" sz="3000" u="none" cap="none" strike="noStrike">
                <a:solidFill>
                  <a:srgbClr val="FFFFFF"/>
                </a:solidFill>
                <a:highlight>
                  <a:srgbClr val="D0E0E3"/>
                </a:highlight>
                <a:latin typeface="Poppins"/>
                <a:ea typeface="Poppins"/>
                <a:cs typeface="Poppins"/>
                <a:sym typeface="Poppins"/>
              </a:rPr>
              <a:t> </a:t>
            </a:r>
            <a:r>
              <a:rPr b="1" i="0" lang="en" sz="3000" u="none" cap="none" strike="noStrike">
                <a:solidFill>
                  <a:schemeClr val="dk1"/>
                </a:solidFill>
                <a:highlight>
                  <a:srgbClr val="D0E0E3"/>
                </a:highlight>
                <a:latin typeface="Poppins"/>
                <a:ea typeface="Poppins"/>
                <a:cs typeface="Poppins"/>
                <a:sym typeface="Poppins"/>
              </a:rPr>
              <a:t>Variables</a:t>
            </a:r>
            <a:endParaRPr b="1" i="0" sz="3000" u="none" cap="none" strike="noStrike">
              <a:solidFill>
                <a:schemeClr val="dk1"/>
              </a:solidFill>
              <a:highlight>
                <a:srgbClr val="D0E0E3"/>
              </a:highlight>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290ba850130_0_1010"/>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34" name="Google Shape;234;g290ba850130_0_1010"/>
          <p:cNvSpPr txBox="1"/>
          <p:nvPr/>
        </p:nvSpPr>
        <p:spPr>
          <a:xfrm>
            <a:off x="391400" y="2042850"/>
            <a:ext cx="4612800" cy="2555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30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Frequency types:</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Absolute Frequency</a:t>
            </a:r>
            <a:r>
              <a:rPr b="0" i="0" lang="en" sz="1100" u="none" cap="none" strike="noStrike">
                <a:solidFill>
                  <a:srgbClr val="434343"/>
                </a:solidFill>
                <a:latin typeface="Poppins"/>
                <a:ea typeface="Poppins"/>
                <a:cs typeface="Poppins"/>
                <a:sym typeface="Poppins"/>
              </a:rPr>
              <a:t>: The number of times a particular value appears in a dataset.</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Relative Frequency</a:t>
            </a:r>
            <a:r>
              <a:rPr b="0" i="0" lang="en" sz="1100" u="none" cap="none" strike="noStrike">
                <a:solidFill>
                  <a:srgbClr val="434343"/>
                </a:solidFill>
                <a:latin typeface="Poppins"/>
                <a:ea typeface="Poppins"/>
                <a:cs typeface="Poppins"/>
                <a:sym typeface="Poppins"/>
              </a:rPr>
              <a:t>: The proportion or fraction of times a value occurs. </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Cumulative Frequency</a:t>
            </a:r>
            <a:r>
              <a:rPr b="0" i="0" lang="en" sz="1100" u="none" cap="none" strike="noStrike">
                <a:solidFill>
                  <a:srgbClr val="434343"/>
                </a:solidFill>
                <a:latin typeface="Poppins"/>
                <a:ea typeface="Poppins"/>
                <a:cs typeface="Poppins"/>
                <a:sym typeface="Poppins"/>
              </a:rPr>
              <a:t>: The sum of the absolute frequencies of all values less than or equal to the current one.</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Cumulative Relative Frequency:</a:t>
            </a:r>
            <a:r>
              <a:rPr b="0" i="0" lang="en" sz="1100" u="none" cap="none" strike="noStrike">
                <a:solidFill>
                  <a:srgbClr val="434343"/>
                </a:solidFill>
                <a:latin typeface="Poppins"/>
                <a:ea typeface="Poppins"/>
                <a:cs typeface="Poppins"/>
                <a:sym typeface="Poppins"/>
              </a:rPr>
              <a:t> The sum of the relative frequencies of all values less than or equal to the current one.</a:t>
            </a:r>
            <a:endParaRPr b="1" i="0" sz="1100" u="none" cap="none" strike="noStrike">
              <a:solidFill>
                <a:srgbClr val="D1D5DB"/>
              </a:solidFill>
              <a:highlight>
                <a:srgbClr val="444654"/>
              </a:highlight>
              <a:latin typeface="Poppins"/>
              <a:ea typeface="Poppins"/>
              <a:cs typeface="Poppins"/>
              <a:sym typeface="Poppins"/>
            </a:endParaRPr>
          </a:p>
        </p:txBody>
      </p:sp>
      <p:sp>
        <p:nvSpPr>
          <p:cNvPr id="235" name="Google Shape;235;g290ba850130_0_1010"/>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Frequency Tables</a:t>
            </a:r>
            <a:endParaRPr b="0" i="0" sz="1400" u="none" cap="none" strike="noStrike">
              <a:solidFill>
                <a:srgbClr val="000000"/>
              </a:solidFill>
              <a:latin typeface="Arial"/>
              <a:ea typeface="Arial"/>
              <a:cs typeface="Arial"/>
              <a:sym typeface="Arial"/>
            </a:endParaRPr>
          </a:p>
        </p:txBody>
      </p:sp>
      <p:graphicFrame>
        <p:nvGraphicFramePr>
          <p:cNvPr id="236" name="Google Shape;236;g290ba850130_0_1010"/>
          <p:cNvGraphicFramePr/>
          <p:nvPr/>
        </p:nvGraphicFramePr>
        <p:xfrm>
          <a:off x="5196172" y="2391315"/>
          <a:ext cx="3000000" cy="3000000"/>
        </p:xfrm>
        <a:graphic>
          <a:graphicData uri="http://schemas.openxmlformats.org/drawingml/2006/table">
            <a:tbl>
              <a:tblPr>
                <a:noFill/>
                <a:tableStyleId>{00C1DF6A-B058-4359-BE5B-F9AC74871BDD}</a:tableStyleId>
              </a:tblPr>
              <a:tblGrid>
                <a:gridCol w="1052525"/>
                <a:gridCol w="1053700"/>
                <a:gridCol w="1052525"/>
              </a:tblGrid>
              <a:tr h="216700">
                <a:tc>
                  <a:txBody>
                    <a:bodyPr/>
                    <a:lstStyle/>
                    <a:p>
                      <a:pPr indent="0" lvl="0" marL="0" marR="0" rtl="0" algn="ctr">
                        <a:lnSpc>
                          <a:spcPct val="100000"/>
                        </a:lnSpc>
                        <a:spcBef>
                          <a:spcPts val="0"/>
                        </a:spcBef>
                        <a:spcAft>
                          <a:spcPts val="0"/>
                        </a:spcAft>
                        <a:buClr>
                          <a:srgbClr val="004481"/>
                        </a:buClr>
                        <a:buSzPts val="900"/>
                        <a:buFont typeface="Arial Narrow"/>
                        <a:buNone/>
                      </a:pPr>
                      <a:r>
                        <a:rPr b="1" lang="en" sz="900" u="none" cap="none" strike="noStrike">
                          <a:solidFill>
                            <a:srgbClr val="05A9C5"/>
                          </a:solidFill>
                          <a:latin typeface="Poppins"/>
                          <a:ea typeface="Poppins"/>
                          <a:cs typeface="Poppins"/>
                          <a:sym typeface="Poppins"/>
                        </a:rPr>
                        <a:t>OS</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rgbClr val="05A9C5"/>
                          </a:solidFill>
                          <a:latin typeface="Poppins"/>
                          <a:ea typeface="Poppins"/>
                          <a:cs typeface="Poppins"/>
                          <a:sym typeface="Poppins"/>
                        </a:rPr>
                        <a:t>Absolute frequency</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rgbClr val="05A9C5"/>
                          </a:solidFill>
                          <a:latin typeface="Poppins"/>
                          <a:ea typeface="Poppins"/>
                          <a:cs typeface="Poppins"/>
                          <a:sym typeface="Poppins"/>
                        </a:rPr>
                        <a:t>Relative frequency</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Android</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230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0.46</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iOS</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250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0.50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7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Windows</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i="0" lang="en" sz="900" u="none" cap="none" strike="noStrike">
                          <a:solidFill>
                            <a:schemeClr val="dk1"/>
                          </a:solidFill>
                          <a:latin typeface="Poppins"/>
                          <a:ea typeface="Poppins"/>
                          <a:cs typeface="Poppins"/>
                          <a:sym typeface="Poppins"/>
                        </a:rPr>
                        <a:t>1</a:t>
                      </a:r>
                      <a:r>
                        <a:rPr lang="en" sz="900" u="none" cap="none" strike="noStrike">
                          <a:solidFill>
                            <a:schemeClr val="dk1"/>
                          </a:solidFill>
                          <a:latin typeface="Poppins"/>
                          <a:ea typeface="Poppins"/>
                          <a:cs typeface="Poppins"/>
                          <a:sym typeface="Poppins"/>
                        </a:rPr>
                        <a:t>5</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0.03</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Other</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5</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0.01</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700">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chemeClr val="dk1"/>
                          </a:solidFill>
                          <a:latin typeface="Poppins"/>
                          <a:ea typeface="Poppins"/>
                          <a:cs typeface="Poppins"/>
                          <a:sym typeface="Poppins"/>
                        </a:rPr>
                        <a:t>Total</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b="1" lang="en" sz="900" u="none" cap="none" strike="noStrike">
                          <a:solidFill>
                            <a:schemeClr val="dk1"/>
                          </a:solidFill>
                          <a:latin typeface="Poppins"/>
                          <a:ea typeface="Poppins"/>
                          <a:cs typeface="Poppins"/>
                          <a:sym typeface="Poppins"/>
                        </a:rPr>
                        <a:t>500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lang="en" sz="900" u="none" cap="none" strike="noStrike">
                          <a:solidFill>
                            <a:schemeClr val="dk1"/>
                          </a:solidFill>
                          <a:latin typeface="Poppins"/>
                          <a:ea typeface="Poppins"/>
                          <a:cs typeface="Poppins"/>
                          <a:sym typeface="Poppins"/>
                        </a:rPr>
                        <a:t>1</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37" name="Google Shape;237;g290ba850130_0_1010"/>
          <p:cNvSpPr txBox="1"/>
          <p:nvPr/>
        </p:nvSpPr>
        <p:spPr>
          <a:xfrm>
            <a:off x="391400" y="1673550"/>
            <a:ext cx="6521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Frequency Counts: Number of occurrences for each category.</a:t>
            </a:r>
            <a:endParaRPr b="0" i="0" sz="1400" u="none" cap="none" strike="noStrike">
              <a:solidFill>
                <a:srgbClr val="000000"/>
              </a:solidFill>
              <a:latin typeface="Arial"/>
              <a:ea typeface="Arial"/>
              <a:cs typeface="Arial"/>
              <a:sym typeface="Arial"/>
            </a:endParaRPr>
          </a:p>
        </p:txBody>
      </p:sp>
      <p:sp>
        <p:nvSpPr>
          <p:cNvPr id="238" name="Google Shape;238;g290ba850130_0_1010"/>
          <p:cNvSpPr txBox="1"/>
          <p:nvPr/>
        </p:nvSpPr>
        <p:spPr>
          <a:xfrm>
            <a:off x="5318275" y="389792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Poppins"/>
                <a:ea typeface="Poppins"/>
                <a:cs typeface="Poppins"/>
                <a:sym typeface="Poppins"/>
              </a:rPr>
              <a:t>Survey of 500 users about the operating system on their primary mobile device.</a:t>
            </a:r>
            <a:endParaRPr b="0" i="1" sz="700" u="none" cap="none" strike="noStrike">
              <a:solidFill>
                <a:srgbClr val="000000"/>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g290ba850130_0_113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44" name="Google Shape;244;g290ba850130_0_113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-Bar Charts</a:t>
            </a:r>
            <a:endParaRPr b="0" i="0" sz="1400" u="none" cap="none" strike="noStrike">
              <a:solidFill>
                <a:srgbClr val="000000"/>
              </a:solidFill>
              <a:latin typeface="Arial"/>
              <a:ea typeface="Arial"/>
              <a:cs typeface="Arial"/>
              <a:sym typeface="Arial"/>
            </a:endParaRPr>
          </a:p>
        </p:txBody>
      </p:sp>
      <p:sp>
        <p:nvSpPr>
          <p:cNvPr id="245" name="Google Shape;245;g290ba850130_0_1136"/>
          <p:cNvSpPr txBox="1"/>
          <p:nvPr/>
        </p:nvSpPr>
        <p:spPr>
          <a:xfrm>
            <a:off x="781300" y="1673575"/>
            <a:ext cx="80916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Display frequency or proportion of each category.</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length of each bar corresponds to the quantity or magnitude of the category it represents. </a:t>
            </a:r>
            <a:endParaRPr b="0" i="0" sz="1200" u="none" cap="none" strike="noStrike">
              <a:solidFill>
                <a:srgbClr val="434343"/>
              </a:solidFill>
              <a:latin typeface="Poppins"/>
              <a:ea typeface="Poppins"/>
              <a:cs typeface="Poppins"/>
              <a:sym typeface="Poppins"/>
            </a:endParaRPr>
          </a:p>
        </p:txBody>
      </p:sp>
      <p:pic>
        <p:nvPicPr>
          <p:cNvPr id="246" name="Google Shape;246;g290ba850130_0_1136"/>
          <p:cNvPicPr preferRelativeResize="0"/>
          <p:nvPr/>
        </p:nvPicPr>
        <p:blipFill rotWithShape="1">
          <a:blip r:embed="rId4">
            <a:alphaModFix/>
          </a:blip>
          <a:srcRect b="0" l="0" r="0" t="0"/>
          <a:stretch/>
        </p:blipFill>
        <p:spPr>
          <a:xfrm>
            <a:off x="857250" y="2482325"/>
            <a:ext cx="3966801" cy="2311416"/>
          </a:xfrm>
          <a:prstGeom prst="rect">
            <a:avLst/>
          </a:prstGeom>
          <a:noFill/>
          <a:ln>
            <a:noFill/>
          </a:ln>
        </p:spPr>
      </p:pic>
      <p:sp>
        <p:nvSpPr>
          <p:cNvPr id="247" name="Google Shape;247;g290ba850130_0_1136"/>
          <p:cNvSpPr txBox="1"/>
          <p:nvPr/>
        </p:nvSpPr>
        <p:spPr>
          <a:xfrm>
            <a:off x="5143500" y="3048000"/>
            <a:ext cx="3476400" cy="1400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green bars represent the Absolute Frequency of each operating system.</a:t>
            </a:r>
            <a:br>
              <a:rPr b="0" i="0" lang="en" sz="1000" u="none" cap="none" strike="noStrike">
                <a:solidFill>
                  <a:srgbClr val="000000"/>
                </a:solidFill>
                <a:latin typeface="Poppins"/>
                <a:ea typeface="Poppins"/>
                <a:cs typeface="Poppins"/>
                <a:sym typeface="Poppins"/>
              </a:rPr>
            </a:br>
            <a:endParaRPr b="0" i="0" sz="1000" u="none" cap="none" strike="noStrike">
              <a:solidFill>
                <a:srgbClr val="000000"/>
              </a:solidFill>
              <a:latin typeface="Poppins"/>
              <a:ea typeface="Poppins"/>
              <a:cs typeface="Poppins"/>
              <a:sym typeface="Poppins"/>
            </a:endParaRPr>
          </a:p>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blue line with markers represents the Relative Frequency of each operating system.</a:t>
            </a:r>
            <a:endParaRPr b="0" i="0" sz="1000" u="none" cap="none" strike="noStrike">
              <a:solidFill>
                <a:srgbClr val="000000"/>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g290ba850130_0_114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53" name="Google Shape;253;g290ba850130_0_114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-Pie Charts</a:t>
            </a:r>
            <a:endParaRPr b="0" i="0" sz="1400" u="none" cap="none" strike="noStrike">
              <a:solidFill>
                <a:srgbClr val="000000"/>
              </a:solidFill>
              <a:latin typeface="Arial"/>
              <a:ea typeface="Arial"/>
              <a:cs typeface="Arial"/>
              <a:sym typeface="Arial"/>
            </a:endParaRPr>
          </a:p>
        </p:txBody>
      </p:sp>
      <p:sp>
        <p:nvSpPr>
          <p:cNvPr id="254" name="Google Shape;254;g290ba850130_0_1146"/>
          <p:cNvSpPr txBox="1"/>
          <p:nvPr/>
        </p:nvSpPr>
        <p:spPr>
          <a:xfrm>
            <a:off x="781300" y="1673575"/>
            <a:ext cx="76452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Show proportion of each category relative to the whole. Use sparingly and </a:t>
            </a:r>
            <a:r>
              <a:rPr b="1" i="0" lang="en" sz="1200" u="none" cap="none" strike="noStrike">
                <a:solidFill>
                  <a:srgbClr val="434343"/>
                </a:solidFill>
                <a:latin typeface="Poppins"/>
                <a:ea typeface="Poppins"/>
                <a:cs typeface="Poppins"/>
                <a:sym typeface="Poppins"/>
              </a:rPr>
              <a:t>only</a:t>
            </a:r>
            <a:r>
              <a:rPr b="0" i="0" lang="en" sz="1200" u="none" cap="none" strike="noStrike">
                <a:solidFill>
                  <a:srgbClr val="434343"/>
                </a:solidFill>
                <a:latin typeface="Poppins"/>
                <a:ea typeface="Poppins"/>
                <a:cs typeface="Poppins"/>
                <a:sym typeface="Poppins"/>
              </a:rPr>
              <a:t> when categories are few.</a:t>
            </a:r>
            <a:endParaRPr b="0" i="0" sz="1200" u="none" cap="none" strike="noStrike">
              <a:solidFill>
                <a:srgbClr val="434343"/>
              </a:solidFill>
              <a:latin typeface="Poppins"/>
              <a:ea typeface="Poppins"/>
              <a:cs typeface="Poppins"/>
              <a:sym typeface="Poppins"/>
            </a:endParaRPr>
          </a:p>
        </p:txBody>
      </p:sp>
      <p:pic>
        <p:nvPicPr>
          <p:cNvPr id="255" name="Google Shape;255;g290ba850130_0_1146"/>
          <p:cNvPicPr preferRelativeResize="0"/>
          <p:nvPr/>
        </p:nvPicPr>
        <p:blipFill rotWithShape="1">
          <a:blip r:embed="rId4">
            <a:alphaModFix/>
          </a:blip>
          <a:srcRect b="0" l="0" r="0" t="0"/>
          <a:stretch/>
        </p:blipFill>
        <p:spPr>
          <a:xfrm>
            <a:off x="1559150" y="2571750"/>
            <a:ext cx="2098575" cy="2209025"/>
          </a:xfrm>
          <a:prstGeom prst="rect">
            <a:avLst/>
          </a:prstGeom>
          <a:noFill/>
          <a:ln cap="flat" cmpd="sng" w="9525">
            <a:solidFill>
              <a:srgbClr val="D9D9E3"/>
            </a:solidFill>
            <a:prstDash val="solid"/>
            <a:miter lim="8000"/>
            <a:headEnd len="sm" w="sm" type="none"/>
            <a:tailEnd len="sm" w="sm" type="none"/>
          </a:ln>
        </p:spPr>
      </p:pic>
      <p:sp>
        <p:nvSpPr>
          <p:cNvPr id="256" name="Google Shape;256;g290ba850130_0_1146"/>
          <p:cNvSpPr txBox="1"/>
          <p:nvPr/>
        </p:nvSpPr>
        <p:spPr>
          <a:xfrm>
            <a:off x="4220300" y="3179850"/>
            <a:ext cx="4242300" cy="1223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chart provides a visual representation of the proportion each operating system holds relative to the whole.</a:t>
            </a:r>
            <a:br>
              <a:rPr b="0" i="0" lang="en" sz="1000" u="none" cap="none" strike="noStrike">
                <a:solidFill>
                  <a:srgbClr val="000000"/>
                </a:solidFill>
                <a:latin typeface="Poppins"/>
                <a:ea typeface="Poppins"/>
                <a:cs typeface="Poppins"/>
                <a:sym typeface="Poppins"/>
              </a:rPr>
            </a:br>
            <a:endParaRPr b="0" i="0" sz="1000" u="none" cap="none" strike="noStrike">
              <a:solidFill>
                <a:srgbClr val="000000"/>
              </a:solidFill>
              <a:latin typeface="Poppins"/>
              <a:ea typeface="Poppins"/>
              <a:cs typeface="Poppins"/>
              <a:sym typeface="Poppins"/>
            </a:endParaRPr>
          </a:p>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percentages on each slice represent the relative frequencies (or proportions) of each operating system.</a:t>
            </a:r>
            <a:endParaRPr b="0" i="0" sz="1000" u="none" cap="none" strike="noStrike">
              <a:solidFill>
                <a:srgbClr val="000000"/>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g290ba850130_0_1108"/>
          <p:cNvSpPr txBox="1"/>
          <p:nvPr/>
        </p:nvSpPr>
        <p:spPr>
          <a:xfrm>
            <a:off x="1347250" y="2056775"/>
            <a:ext cx="6624300" cy="163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endParaRPr b="1" i="0" sz="3600" u="none" cap="none" strike="noStrike">
              <a:solidFill>
                <a:srgbClr val="FFFFFF"/>
              </a:solidFill>
              <a:latin typeface="Poppins"/>
              <a:ea typeface="Poppins"/>
              <a:cs typeface="Poppins"/>
              <a:sym typeface="Poppins"/>
            </a:endParaRPr>
          </a:p>
          <a:p>
            <a:pPr indent="0" lvl="0" marL="0" marR="0" rtl="0" algn="ctr">
              <a:lnSpc>
                <a:spcPct val="150000"/>
              </a:lnSpc>
              <a:spcBef>
                <a:spcPts val="0"/>
              </a:spcBef>
              <a:spcAft>
                <a:spcPts val="0"/>
              </a:spcAft>
              <a:buClr>
                <a:srgbClr val="000000"/>
              </a:buClr>
              <a:buSzPts val="3600"/>
              <a:buFont typeface="Arial"/>
              <a:buNone/>
            </a:pPr>
            <a:r>
              <a:rPr b="1" i="0" lang="en" sz="3000" u="none" cap="none" strike="noStrike">
                <a:solidFill>
                  <a:schemeClr val="dk1"/>
                </a:solidFill>
                <a:highlight>
                  <a:srgbClr val="D0E0E3"/>
                </a:highlight>
                <a:latin typeface="Poppins"/>
                <a:ea typeface="Poppins"/>
                <a:cs typeface="Poppins"/>
                <a:sym typeface="Poppins"/>
              </a:rPr>
              <a:t>Numerical Continuous</a:t>
            </a:r>
            <a:r>
              <a:rPr b="1" i="0" lang="en" sz="3000" u="none" cap="none" strike="noStrike">
                <a:solidFill>
                  <a:srgbClr val="FFFFFF"/>
                </a:solidFill>
                <a:highlight>
                  <a:srgbClr val="D0E0E3"/>
                </a:highlight>
                <a:latin typeface="Poppins"/>
                <a:ea typeface="Poppins"/>
                <a:cs typeface="Poppins"/>
                <a:sym typeface="Poppins"/>
              </a:rPr>
              <a:t> </a:t>
            </a:r>
            <a:r>
              <a:rPr b="1" i="0" lang="en" sz="3000" u="none" cap="none" strike="noStrike">
                <a:solidFill>
                  <a:schemeClr val="dk1"/>
                </a:solidFill>
                <a:highlight>
                  <a:srgbClr val="D0E0E3"/>
                </a:highlight>
                <a:latin typeface="Poppins"/>
                <a:ea typeface="Poppins"/>
                <a:cs typeface="Poppins"/>
                <a:sym typeface="Poppins"/>
              </a:rPr>
              <a:t>Variables</a:t>
            </a:r>
            <a:endParaRPr b="1" i="0" sz="3000" u="none" cap="none" strike="noStrike">
              <a:solidFill>
                <a:schemeClr val="dk1"/>
              </a:solidFill>
              <a:highlight>
                <a:srgbClr val="D0E0E3"/>
              </a:highlight>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g290ba850130_0_104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67" name="Google Shape;267;g290ba850130_0_1042"/>
          <p:cNvSpPr txBox="1"/>
          <p:nvPr/>
        </p:nvSpPr>
        <p:spPr>
          <a:xfrm>
            <a:off x="696075" y="1793075"/>
            <a:ext cx="77298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0" i="0" lang="en" sz="1100" u="none" cap="none" strike="noStrike">
                <a:solidFill>
                  <a:srgbClr val="434343"/>
                </a:solidFill>
                <a:latin typeface="Poppins"/>
                <a:ea typeface="Poppins"/>
                <a:cs typeface="Poppins"/>
                <a:sym typeface="Poppins"/>
              </a:rPr>
              <a:t>Measures of centrality provide insights into the </a:t>
            </a:r>
            <a:r>
              <a:rPr b="1" i="0" lang="en" sz="1100" u="none" cap="none" strike="noStrike">
                <a:solidFill>
                  <a:srgbClr val="434343"/>
                </a:solidFill>
                <a:latin typeface="Poppins"/>
                <a:ea typeface="Poppins"/>
                <a:cs typeface="Poppins"/>
                <a:sym typeface="Poppins"/>
              </a:rPr>
              <a:t>central or typical value</a:t>
            </a:r>
            <a:r>
              <a:rPr b="0" i="0" lang="en" sz="1100" u="none" cap="none" strike="noStrike">
                <a:solidFill>
                  <a:srgbClr val="434343"/>
                </a:solidFill>
                <a:latin typeface="Poppins"/>
                <a:ea typeface="Poppins"/>
                <a:cs typeface="Poppins"/>
                <a:sym typeface="Poppins"/>
              </a:rPr>
              <a:t> of a dataset. </a:t>
            </a:r>
            <a:endParaRPr b="0" i="0"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Mean</a:t>
            </a:r>
            <a:r>
              <a:rPr b="0" i="0" lang="en" sz="1100" u="none" cap="none" strike="noStrike">
                <a:solidFill>
                  <a:srgbClr val="434343"/>
                </a:solidFill>
                <a:latin typeface="Poppins"/>
                <a:ea typeface="Poppins"/>
                <a:cs typeface="Poppins"/>
                <a:sym typeface="Poppins"/>
              </a:rPr>
              <a:t>: Average of all values. </a:t>
            </a:r>
            <a:r>
              <a:rPr b="0" i="1" lang="en" sz="1100" u="none" cap="none" strike="noStrike">
                <a:solidFill>
                  <a:srgbClr val="434343"/>
                </a:solidFill>
                <a:latin typeface="Poppins"/>
                <a:ea typeface="Poppins"/>
                <a:cs typeface="Poppins"/>
                <a:sym typeface="Poppins"/>
              </a:rPr>
              <a:t>Sensitive to outliers, which can skew the mean.</a:t>
            </a:r>
            <a:endParaRPr b="0" i="1"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Median</a:t>
            </a:r>
            <a:r>
              <a:rPr b="0" i="0" lang="en" sz="1100" u="none" cap="none" strike="noStrike">
                <a:solidFill>
                  <a:srgbClr val="434343"/>
                </a:solidFill>
                <a:latin typeface="Poppins"/>
                <a:ea typeface="Poppins"/>
                <a:cs typeface="Poppins"/>
                <a:sym typeface="Poppins"/>
              </a:rPr>
              <a:t>: Middle value when data is sorted (for even number of values, it's the average of the two middle numbers). </a:t>
            </a:r>
            <a:r>
              <a:rPr b="0" i="1" lang="en" sz="1100" u="none" cap="none" strike="noStrike">
                <a:solidFill>
                  <a:srgbClr val="434343"/>
                </a:solidFill>
                <a:latin typeface="Poppins"/>
                <a:ea typeface="Poppins"/>
                <a:cs typeface="Poppins"/>
                <a:sym typeface="Poppins"/>
              </a:rPr>
              <a:t>More resistant to outliers.</a:t>
            </a:r>
            <a:endParaRPr b="0" i="1"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Mode</a:t>
            </a:r>
            <a:r>
              <a:rPr b="0" i="0" lang="en" sz="1100" u="none" cap="none" strike="noStrike">
                <a:solidFill>
                  <a:srgbClr val="434343"/>
                </a:solidFill>
                <a:latin typeface="Poppins"/>
                <a:ea typeface="Poppins"/>
                <a:cs typeface="Poppins"/>
                <a:sym typeface="Poppins"/>
              </a:rPr>
              <a:t>: Most frequently occurring value. Applicable to both numerical and categorical data.</a:t>
            </a:r>
            <a:endParaRPr b="0" i="0" sz="1100" u="none" cap="none" strike="noStrike">
              <a:solidFill>
                <a:srgbClr val="434343"/>
              </a:solidFill>
              <a:latin typeface="Poppins"/>
              <a:ea typeface="Poppins"/>
              <a:cs typeface="Poppins"/>
              <a:sym typeface="Poppins"/>
            </a:endParaRPr>
          </a:p>
          <a:p>
            <a:pPr indent="-298450" lvl="0" marL="457200" marR="0" rtl="0" algn="l">
              <a:lnSpc>
                <a:spcPct val="150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A dataset can be unimodal (one mode), bimodal (two modes), or multimodal (more than two modes).</a:t>
            </a:r>
            <a:endParaRPr b="0" i="0"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457200" marR="0" rtl="0" algn="l">
              <a:lnSpc>
                <a:spcPct val="150000"/>
              </a:lnSpc>
              <a:spcBef>
                <a:spcPts val="0"/>
              </a:spcBef>
              <a:spcAft>
                <a:spcPts val="0"/>
              </a:spcAft>
              <a:buClr>
                <a:srgbClr val="000000"/>
              </a:buClr>
              <a:buSzPts val="1100"/>
              <a:buFont typeface="Arial"/>
              <a:buNone/>
            </a:pPr>
            <a:r>
              <a:t/>
            </a:r>
            <a:endParaRPr b="1" i="0" sz="1100" u="none" cap="none" strike="noStrike">
              <a:solidFill>
                <a:srgbClr val="D1D5DB"/>
              </a:solidFill>
              <a:highlight>
                <a:srgbClr val="444654"/>
              </a:highlight>
              <a:latin typeface="Roboto"/>
              <a:ea typeface="Roboto"/>
              <a:cs typeface="Roboto"/>
              <a:sym typeface="Roboto"/>
            </a:endParaRPr>
          </a:p>
        </p:txBody>
      </p:sp>
      <p:sp>
        <p:nvSpPr>
          <p:cNvPr id="268" name="Google Shape;268;g290ba850130_0_1042"/>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Central Tendency</a:t>
            </a:r>
            <a:endParaRPr b="0" i="0" sz="1400" u="none" cap="none" strike="noStrike">
              <a:solidFill>
                <a:srgbClr val="000000"/>
              </a:solidFill>
              <a:latin typeface="Arial"/>
              <a:ea typeface="Arial"/>
              <a:cs typeface="Arial"/>
              <a:sym typeface="Arial"/>
            </a:endParaRPr>
          </a:p>
        </p:txBody>
      </p:sp>
      <p:pic>
        <p:nvPicPr>
          <p:cNvPr descr="6,121 Median Images, Stock Photos &amp; Vectors | Shutterstock" id="269" name="Google Shape;269;g290ba850130_0_1042"/>
          <p:cNvPicPr preferRelativeResize="0"/>
          <p:nvPr/>
        </p:nvPicPr>
        <p:blipFill rotWithShape="1">
          <a:blip r:embed="rId4">
            <a:alphaModFix/>
          </a:blip>
          <a:srcRect b="46782" l="0" r="0" t="12163"/>
          <a:stretch/>
        </p:blipFill>
        <p:spPr>
          <a:xfrm>
            <a:off x="2059688" y="3703351"/>
            <a:ext cx="3394475" cy="935700"/>
          </a:xfrm>
          <a:prstGeom prst="rect">
            <a:avLst/>
          </a:prstGeom>
          <a:noFill/>
          <a:ln>
            <a:noFill/>
          </a:ln>
        </p:spPr>
      </p:pic>
      <p:pic>
        <p:nvPicPr>
          <p:cNvPr descr="6,121 Median Images, Stock Photos &amp; Vectors | Shutterstock" id="270" name="Google Shape;270;g290ba850130_0_1042"/>
          <p:cNvPicPr preferRelativeResize="0"/>
          <p:nvPr/>
        </p:nvPicPr>
        <p:blipFill rotWithShape="1">
          <a:blip r:embed="rId4">
            <a:alphaModFix/>
          </a:blip>
          <a:srcRect b="8167" l="0" r="50248" t="52087"/>
          <a:stretch/>
        </p:blipFill>
        <p:spPr>
          <a:xfrm>
            <a:off x="5395513" y="3703338"/>
            <a:ext cx="1688800" cy="90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3"/>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What’s EDA</a:t>
            </a:r>
            <a:endParaRPr b="1" i="0" sz="3600" u="none" cap="none" strike="noStrike">
              <a:solidFill>
                <a:srgbClr val="FFFF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(Exploratory Data Analysis)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g290ba850130_0_1291"/>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76" name="Google Shape;276;g290ba850130_0_1291"/>
          <p:cNvSpPr txBox="1"/>
          <p:nvPr/>
        </p:nvSpPr>
        <p:spPr>
          <a:xfrm>
            <a:off x="619875" y="1727125"/>
            <a:ext cx="60300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434343"/>
                </a:solidFill>
                <a:latin typeface="Poppins"/>
                <a:ea typeface="Poppins"/>
                <a:cs typeface="Poppins"/>
                <a:sym typeface="Poppins"/>
              </a:rPr>
              <a:t>Measures of spread describe how </a:t>
            </a:r>
            <a:r>
              <a:rPr b="1" i="0" lang="en" sz="1100" u="none" cap="none" strike="noStrike">
                <a:solidFill>
                  <a:srgbClr val="434343"/>
                </a:solidFill>
                <a:latin typeface="Poppins"/>
                <a:ea typeface="Poppins"/>
                <a:cs typeface="Poppins"/>
                <a:sym typeface="Poppins"/>
              </a:rPr>
              <a:t>spread out or dispersed</a:t>
            </a:r>
            <a:r>
              <a:rPr b="0" i="0" lang="en" sz="1100" u="none" cap="none" strike="noStrike">
                <a:solidFill>
                  <a:srgbClr val="434343"/>
                </a:solidFill>
                <a:latin typeface="Poppins"/>
                <a:ea typeface="Poppins"/>
                <a:cs typeface="Poppins"/>
                <a:sym typeface="Poppins"/>
              </a:rPr>
              <a:t> a set of data is.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05A9C5"/>
                </a:solidFill>
                <a:latin typeface="Poppins"/>
                <a:ea typeface="Poppins"/>
                <a:cs typeface="Poppins"/>
                <a:sym typeface="Poppins"/>
              </a:rPr>
              <a:t>Minimum, Maximum and Range</a:t>
            </a:r>
            <a:r>
              <a:rPr b="0" i="0" lang="en" sz="1100" u="none" cap="none" strike="noStrike">
                <a:solidFill>
                  <a:srgbClr val="434343"/>
                </a:solidFill>
                <a:latin typeface="Poppins"/>
                <a:ea typeface="Poppins"/>
                <a:cs typeface="Poppins"/>
                <a:sym typeface="Poppins"/>
              </a:rPr>
              <a:t>: </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Range</a:t>
            </a:r>
            <a:r>
              <a:rPr b="0" i="0" lang="en" sz="1100" u="none" cap="none" strike="noStrike">
                <a:solidFill>
                  <a:srgbClr val="434343"/>
                </a:solidFill>
                <a:latin typeface="Poppins"/>
                <a:ea typeface="Poppins"/>
                <a:cs typeface="Poppins"/>
                <a:sym typeface="Poppins"/>
              </a:rPr>
              <a:t>: Difference between maximum and minimum values.</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Very sensitive to outliers.</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D1D5DB"/>
              </a:solidFill>
              <a:highlight>
                <a:srgbClr val="444654"/>
              </a:highlight>
              <a:latin typeface="Roboto"/>
              <a:ea typeface="Roboto"/>
              <a:cs typeface="Roboto"/>
              <a:sym typeface="Roboto"/>
            </a:endParaRPr>
          </a:p>
        </p:txBody>
      </p:sp>
      <p:sp>
        <p:nvSpPr>
          <p:cNvPr id="277" name="Google Shape;277;g290ba850130_0_1291"/>
          <p:cNvSpPr txBox="1"/>
          <p:nvPr/>
        </p:nvSpPr>
        <p:spPr>
          <a:xfrm>
            <a:off x="6198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Measures of Spread</a:t>
            </a:r>
            <a:endParaRPr b="0" i="0" sz="1400" u="none" cap="none" strike="noStrike">
              <a:solidFill>
                <a:srgbClr val="000000"/>
              </a:solidFill>
              <a:latin typeface="Arial"/>
              <a:ea typeface="Arial"/>
              <a:cs typeface="Arial"/>
              <a:sym typeface="Arial"/>
            </a:endParaRPr>
          </a:p>
        </p:txBody>
      </p:sp>
      <p:pic>
        <p:nvPicPr>
          <p:cNvPr descr="6,121 Median Images, Stock Photos &amp; Vectors | Shutterstock" id="278" name="Google Shape;278;g290ba850130_0_1291"/>
          <p:cNvPicPr preferRelativeResize="0"/>
          <p:nvPr/>
        </p:nvPicPr>
        <p:blipFill rotWithShape="1">
          <a:blip r:embed="rId4">
            <a:alphaModFix/>
          </a:blip>
          <a:srcRect b="8160" l="49814" r="0" t="51222"/>
          <a:stretch/>
        </p:blipFill>
        <p:spPr>
          <a:xfrm>
            <a:off x="6689475" y="1463225"/>
            <a:ext cx="1959100" cy="1064550"/>
          </a:xfrm>
          <a:prstGeom prst="rect">
            <a:avLst/>
          </a:prstGeom>
          <a:noFill/>
          <a:ln>
            <a:noFill/>
          </a:ln>
        </p:spPr>
      </p:pic>
      <p:sp>
        <p:nvSpPr>
          <p:cNvPr id="279" name="Google Shape;279;g290ba850130_0_1291"/>
          <p:cNvSpPr txBox="1"/>
          <p:nvPr/>
        </p:nvSpPr>
        <p:spPr>
          <a:xfrm>
            <a:off x="619875" y="2659675"/>
            <a:ext cx="6469800" cy="1568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05A9C5"/>
                </a:solidFill>
                <a:latin typeface="Poppins"/>
                <a:ea typeface="Poppins"/>
                <a:cs typeface="Poppins"/>
                <a:sym typeface="Poppins"/>
              </a:rPr>
              <a:t>Percentiles &amp; Quartiles</a:t>
            </a:r>
            <a:r>
              <a:rPr b="0" i="0" lang="en" sz="1100" u="none" cap="none" strike="noStrike">
                <a:solidFill>
                  <a:srgbClr val="434343"/>
                </a:solidFill>
                <a:latin typeface="Poppins"/>
                <a:ea typeface="Poppins"/>
                <a:cs typeface="Poppins"/>
                <a:sym typeface="Poppins"/>
              </a:rPr>
              <a:t>: Divide data into parts to understand distribution. </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Quartiles: </a:t>
            </a:r>
            <a:r>
              <a:rPr b="0" i="0" lang="en" sz="1100" u="none" cap="none" strike="noStrike">
                <a:solidFill>
                  <a:srgbClr val="434343"/>
                </a:solidFill>
                <a:latin typeface="Poppins"/>
                <a:ea typeface="Poppins"/>
                <a:cs typeface="Poppins"/>
                <a:sym typeface="Poppins"/>
              </a:rPr>
              <a:t>Quartiles split your data into four equal parts.</a:t>
            </a:r>
            <a:endParaRPr b="0" i="0" sz="1100" u="none" cap="none" strike="noStrike">
              <a:solidFill>
                <a:srgbClr val="434343"/>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First Quartile (</a:t>
            </a:r>
            <a:r>
              <a:rPr b="1" i="0" lang="en" sz="1100" u="none" cap="none" strike="noStrike">
                <a:solidFill>
                  <a:srgbClr val="434343"/>
                </a:solidFill>
                <a:latin typeface="Poppins"/>
                <a:ea typeface="Poppins"/>
                <a:cs typeface="Poppins"/>
                <a:sym typeface="Poppins"/>
              </a:rPr>
              <a:t>Q1</a:t>
            </a:r>
            <a:r>
              <a:rPr b="0" i="0" lang="en" sz="1100" u="none" cap="none" strike="noStrike">
                <a:solidFill>
                  <a:srgbClr val="434343"/>
                </a:solidFill>
                <a:latin typeface="Poppins"/>
                <a:ea typeface="Poppins"/>
                <a:cs typeface="Poppins"/>
                <a:sym typeface="Poppins"/>
              </a:rPr>
              <a:t>): 25% of values are below this.</a:t>
            </a:r>
            <a:endParaRPr b="0" i="0" sz="1100" u="none" cap="none" strike="noStrike">
              <a:solidFill>
                <a:srgbClr val="434343"/>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Second Quartile (</a:t>
            </a:r>
            <a:r>
              <a:rPr b="1" i="0" lang="en" sz="1100" u="none" cap="none" strike="noStrike">
                <a:solidFill>
                  <a:srgbClr val="434343"/>
                </a:solidFill>
                <a:latin typeface="Poppins"/>
                <a:ea typeface="Poppins"/>
                <a:cs typeface="Poppins"/>
                <a:sym typeface="Poppins"/>
              </a:rPr>
              <a:t>Q2</a:t>
            </a:r>
            <a:r>
              <a:rPr b="0" i="0" lang="en" sz="1100" u="none" cap="none" strike="noStrike">
                <a:solidFill>
                  <a:srgbClr val="434343"/>
                </a:solidFill>
                <a:latin typeface="Poppins"/>
                <a:ea typeface="Poppins"/>
                <a:cs typeface="Poppins"/>
                <a:sym typeface="Poppins"/>
              </a:rPr>
              <a:t>): This is the middle value, with half </a:t>
            </a:r>
            <a:br>
              <a:rPr b="0" i="0" lang="en" sz="1100" u="none" cap="none" strike="noStrike">
                <a:solidFill>
                  <a:srgbClr val="434343"/>
                </a:solidFill>
                <a:latin typeface="Poppins"/>
                <a:ea typeface="Poppins"/>
                <a:cs typeface="Poppins"/>
                <a:sym typeface="Poppins"/>
              </a:rPr>
            </a:br>
            <a:r>
              <a:rPr b="0" i="0" lang="en" sz="1100" u="none" cap="none" strike="noStrike">
                <a:solidFill>
                  <a:srgbClr val="434343"/>
                </a:solidFill>
                <a:latin typeface="Poppins"/>
                <a:ea typeface="Poppins"/>
                <a:cs typeface="Poppins"/>
                <a:sym typeface="Poppins"/>
              </a:rPr>
              <a:t>Below and half above (also known as the median).</a:t>
            </a:r>
            <a:endParaRPr b="0" i="0" sz="1100" u="none" cap="none" strike="noStrike">
              <a:solidFill>
                <a:schemeClr val="dk1"/>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Third Quartile (</a:t>
            </a:r>
            <a:r>
              <a:rPr b="1" i="0" lang="en" sz="1100" u="none" cap="none" strike="noStrike">
                <a:solidFill>
                  <a:srgbClr val="434343"/>
                </a:solidFill>
                <a:latin typeface="Poppins"/>
                <a:ea typeface="Poppins"/>
                <a:cs typeface="Poppins"/>
                <a:sym typeface="Poppins"/>
              </a:rPr>
              <a:t>Q3</a:t>
            </a:r>
            <a:r>
              <a:rPr b="0" i="0" lang="en" sz="1100" u="none" cap="none" strike="noStrike">
                <a:solidFill>
                  <a:srgbClr val="434343"/>
                </a:solidFill>
                <a:latin typeface="Poppins"/>
                <a:ea typeface="Poppins"/>
                <a:cs typeface="Poppins"/>
                <a:sym typeface="Poppins"/>
              </a:rPr>
              <a:t>): 75% of values are below this.</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290ba850130_0_1291"/>
          <p:cNvSpPr txBox="1"/>
          <p:nvPr/>
        </p:nvSpPr>
        <p:spPr>
          <a:xfrm>
            <a:off x="651525" y="4044475"/>
            <a:ext cx="6103200" cy="743400"/>
          </a:xfrm>
          <a:prstGeom prst="rect">
            <a:avLst/>
          </a:prstGeom>
          <a:noFill/>
          <a:ln>
            <a:noFill/>
          </a:ln>
        </p:spPr>
        <p:txBody>
          <a:bodyPr anchorCtr="0" anchor="t" bIns="91425" lIns="91425" spcFirstLastPara="1" rIns="91425" wrap="square" tIns="91425">
            <a:spAutoFit/>
          </a:bodyPr>
          <a:lstStyle/>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Percentiles: </a:t>
            </a:r>
            <a:r>
              <a:rPr b="0" i="0" lang="en" sz="1100" u="none" cap="none" strike="noStrike">
                <a:solidFill>
                  <a:srgbClr val="434343"/>
                </a:solidFill>
                <a:latin typeface="Poppins"/>
                <a:ea typeface="Poppins"/>
                <a:cs typeface="Poppins"/>
                <a:sym typeface="Poppins"/>
              </a:rPr>
              <a:t>Same as quartiles but with any value between 1 and 99. Example: If your exam score is at the 80th percentile, it means you did better than 80% of people.</a:t>
            </a:r>
            <a:endParaRPr b="0" i="0" sz="1400" u="none" cap="none" strike="noStrike">
              <a:solidFill>
                <a:srgbClr val="000000"/>
              </a:solidFill>
              <a:latin typeface="Arial"/>
              <a:ea typeface="Arial"/>
              <a:cs typeface="Arial"/>
              <a:sym typeface="Arial"/>
            </a:endParaRPr>
          </a:p>
        </p:txBody>
      </p:sp>
      <p:pic>
        <p:nvPicPr>
          <p:cNvPr id="281" name="Google Shape;281;g290ba850130_0_1291"/>
          <p:cNvPicPr preferRelativeResize="0"/>
          <p:nvPr/>
        </p:nvPicPr>
        <p:blipFill rotWithShape="1">
          <a:blip r:embed="rId5">
            <a:alphaModFix/>
          </a:blip>
          <a:srcRect b="0" l="0" r="0" t="0"/>
          <a:stretch/>
        </p:blipFill>
        <p:spPr>
          <a:xfrm>
            <a:off x="6062672" y="2980859"/>
            <a:ext cx="2736950" cy="926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290ba850130_0_1017"/>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87" name="Google Shape;287;g290ba850130_0_1017"/>
          <p:cNvSpPr txBox="1"/>
          <p:nvPr/>
        </p:nvSpPr>
        <p:spPr>
          <a:xfrm>
            <a:off x="696075" y="1727125"/>
            <a:ext cx="78177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Variance</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Average of the squared differences from the mean.</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Standard Deviation</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Square root of the variance. Indicates the spread </a:t>
            </a:r>
            <a:endParaRPr b="0" i="0" sz="1200" u="none" cap="none" strike="noStrike">
              <a:solidFill>
                <a:srgbClr val="434343"/>
              </a:solidFill>
              <a:latin typeface="Poppins"/>
              <a:ea typeface="Poppins"/>
              <a:cs typeface="Poppins"/>
              <a:sym typeface="Poppins"/>
            </a:endParaRPr>
          </a:p>
          <a:p>
            <a:pPr indent="0" lvl="0" marL="91440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of data around the mean.</a:t>
            </a:r>
            <a:endParaRPr b="1" i="0" sz="1200" u="none" cap="none" strike="noStrike">
              <a:solidFill>
                <a:srgbClr val="D1D5DB"/>
              </a:solidFill>
              <a:highlight>
                <a:srgbClr val="444654"/>
              </a:highlight>
              <a:latin typeface="Roboto"/>
              <a:ea typeface="Roboto"/>
              <a:cs typeface="Roboto"/>
              <a:sym typeface="Roboto"/>
            </a:endParaRPr>
          </a:p>
        </p:txBody>
      </p:sp>
      <p:sp>
        <p:nvSpPr>
          <p:cNvPr id="288" name="Google Shape;288;g290ba850130_0_1017"/>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Measures of Spread</a:t>
            </a:r>
            <a:endParaRPr b="0" i="0" sz="1400" u="none" cap="none" strike="noStrike">
              <a:solidFill>
                <a:srgbClr val="000000"/>
              </a:solidFill>
              <a:latin typeface="Arial"/>
              <a:ea typeface="Arial"/>
              <a:cs typeface="Arial"/>
              <a:sym typeface="Arial"/>
            </a:endParaRPr>
          </a:p>
        </p:txBody>
      </p:sp>
      <p:sp>
        <p:nvSpPr>
          <p:cNvPr id="289" name="Google Shape;289;g290ba850130_0_1017"/>
          <p:cNvSpPr txBox="1"/>
          <p:nvPr>
            <p:ph idx="4294967295" type="body"/>
          </p:nvPr>
        </p:nvSpPr>
        <p:spPr>
          <a:xfrm>
            <a:off x="1557350" y="3379746"/>
            <a:ext cx="3681600" cy="884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800"/>
              <a:buNone/>
            </a:pPr>
            <a:r>
              <a:rPr i="1" lang="en" sz="1000" u="none">
                <a:solidFill>
                  <a:srgbClr val="666666"/>
                </a:solidFill>
                <a:latin typeface="Poppins"/>
                <a:ea typeface="Poppins"/>
                <a:cs typeface="Poppins"/>
                <a:sym typeface="Poppins"/>
              </a:rPr>
              <a:t>Here we see two distributions. They both have the same mean. </a:t>
            </a:r>
            <a:endParaRPr i="1" sz="1000" u="none">
              <a:solidFill>
                <a:srgbClr val="666666"/>
              </a:solidFill>
              <a:latin typeface="Poppins"/>
              <a:ea typeface="Poppins"/>
              <a:cs typeface="Poppins"/>
              <a:sym typeface="Poppins"/>
            </a:endParaRPr>
          </a:p>
          <a:p>
            <a:pPr indent="0" lvl="0" marL="0" rtl="0" algn="l">
              <a:lnSpc>
                <a:spcPct val="100000"/>
              </a:lnSpc>
              <a:spcBef>
                <a:spcPts val="0"/>
              </a:spcBef>
              <a:spcAft>
                <a:spcPts val="0"/>
              </a:spcAft>
              <a:buSzPts val="1800"/>
              <a:buNone/>
            </a:pPr>
            <a:r>
              <a:rPr i="1" lang="en" sz="1000" u="none">
                <a:solidFill>
                  <a:srgbClr val="666666"/>
                </a:solidFill>
                <a:latin typeface="Poppins"/>
                <a:ea typeface="Poppins"/>
                <a:cs typeface="Poppins"/>
                <a:sym typeface="Poppins"/>
              </a:rPr>
              <a:t>The distribution that is more spread out and lower in the middle has the larger standard deviation.</a:t>
            </a:r>
            <a:endParaRPr i="1" sz="1000">
              <a:latin typeface="Poppins"/>
              <a:ea typeface="Poppins"/>
              <a:cs typeface="Poppins"/>
              <a:sym typeface="Poppins"/>
            </a:endParaRPr>
          </a:p>
        </p:txBody>
      </p:sp>
      <p:pic>
        <p:nvPicPr>
          <p:cNvPr descr="Variability Simulation Instructions" id="290" name="Google Shape;290;g290ba850130_0_1017"/>
          <p:cNvPicPr preferRelativeResize="0"/>
          <p:nvPr/>
        </p:nvPicPr>
        <p:blipFill rotWithShape="1">
          <a:blip r:embed="rId4">
            <a:alphaModFix/>
          </a:blip>
          <a:srcRect b="0" l="0" r="0" t="0"/>
          <a:stretch/>
        </p:blipFill>
        <p:spPr>
          <a:xfrm>
            <a:off x="5926498" y="1963622"/>
            <a:ext cx="2461400" cy="264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g290ba850130_0_132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96" name="Google Shape;296;g290ba850130_0_1322"/>
          <p:cNvSpPr txBox="1"/>
          <p:nvPr/>
        </p:nvSpPr>
        <p:spPr>
          <a:xfrm>
            <a:off x="696075" y="1258075"/>
            <a:ext cx="4271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Note: example of a Distribution</a:t>
            </a:r>
            <a:endParaRPr b="0" i="0" sz="1400" u="none" cap="none" strike="noStrike">
              <a:solidFill>
                <a:srgbClr val="000000"/>
              </a:solidFill>
              <a:latin typeface="Arial"/>
              <a:ea typeface="Arial"/>
              <a:cs typeface="Arial"/>
              <a:sym typeface="Arial"/>
            </a:endParaRPr>
          </a:p>
        </p:txBody>
      </p:sp>
      <p:pic>
        <p:nvPicPr>
          <p:cNvPr descr="A normal curve fitted to a normal distribution of SAT scores" id="297" name="Google Shape;297;g290ba850130_0_1322"/>
          <p:cNvPicPr preferRelativeResize="0"/>
          <p:nvPr/>
        </p:nvPicPr>
        <p:blipFill rotWithShape="1">
          <a:blip r:embed="rId4">
            <a:alphaModFix/>
          </a:blip>
          <a:srcRect b="0" l="0" r="0" t="0"/>
          <a:stretch/>
        </p:blipFill>
        <p:spPr>
          <a:xfrm>
            <a:off x="2000250" y="1637109"/>
            <a:ext cx="5143500" cy="2893219"/>
          </a:xfrm>
          <a:prstGeom prst="rect">
            <a:avLst/>
          </a:prstGeom>
          <a:noFill/>
          <a:ln>
            <a:noFill/>
          </a:ln>
        </p:spPr>
      </p:pic>
      <p:pic>
        <p:nvPicPr>
          <p:cNvPr id="298" name="Google Shape;298;g290ba850130_0_1322"/>
          <p:cNvPicPr preferRelativeResize="0"/>
          <p:nvPr/>
        </p:nvPicPr>
        <p:blipFill rotWithShape="1">
          <a:blip r:embed="rId5">
            <a:alphaModFix/>
          </a:blip>
          <a:srcRect b="0" l="0" r="0" t="0"/>
          <a:stretch/>
        </p:blipFill>
        <p:spPr>
          <a:xfrm>
            <a:off x="4462463" y="4436269"/>
            <a:ext cx="777478" cy="189309"/>
          </a:xfrm>
          <a:prstGeom prst="rect">
            <a:avLst/>
          </a:prstGeom>
          <a:noFill/>
          <a:ln>
            <a:noFill/>
          </a:ln>
        </p:spPr>
      </p:pic>
      <p:pic>
        <p:nvPicPr>
          <p:cNvPr id="299" name="Google Shape;299;g290ba850130_0_1322"/>
          <p:cNvPicPr preferRelativeResize="0"/>
          <p:nvPr/>
        </p:nvPicPr>
        <p:blipFill rotWithShape="1">
          <a:blip r:embed="rId6">
            <a:alphaModFix/>
          </a:blip>
          <a:srcRect b="0" l="0" r="0" t="0"/>
          <a:stretch/>
        </p:blipFill>
        <p:spPr>
          <a:xfrm>
            <a:off x="2332434" y="3048000"/>
            <a:ext cx="303609" cy="60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290ba850130_0_123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05" name="Google Shape;305;g290ba850130_0_1236"/>
          <p:cNvSpPr txBox="1"/>
          <p:nvPr/>
        </p:nvSpPr>
        <p:spPr>
          <a:xfrm>
            <a:off x="579225" y="2130125"/>
            <a:ext cx="3575100" cy="1856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Skewness</a:t>
            </a:r>
            <a:r>
              <a:rPr b="0" i="0" lang="en" sz="1200" u="none" cap="none" strike="noStrike">
                <a:solidFill>
                  <a:srgbClr val="434343"/>
                </a:solidFill>
                <a:latin typeface="Poppins"/>
                <a:ea typeface="Poppins"/>
                <a:cs typeface="Poppins"/>
                <a:sym typeface="Poppins"/>
              </a:rPr>
              <a:t>: Measure of the </a:t>
            </a:r>
            <a:r>
              <a:rPr b="1" i="0" lang="en" sz="1200" u="none" cap="none" strike="noStrike">
                <a:solidFill>
                  <a:srgbClr val="434343"/>
                </a:solidFill>
                <a:latin typeface="Poppins"/>
                <a:ea typeface="Poppins"/>
                <a:cs typeface="Poppins"/>
                <a:sym typeface="Poppins"/>
              </a:rPr>
              <a:t>asymmetry</a:t>
            </a:r>
            <a:r>
              <a:rPr b="0" i="0" lang="en" sz="1200" u="none" cap="none" strike="noStrike">
                <a:solidFill>
                  <a:srgbClr val="434343"/>
                </a:solidFill>
                <a:latin typeface="Poppins"/>
                <a:ea typeface="Poppins"/>
                <a:cs typeface="Poppins"/>
                <a:sym typeface="Poppins"/>
              </a:rPr>
              <a:t> of the distribution.</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Positive skew</a:t>
            </a:r>
            <a:r>
              <a:rPr b="0" i="0" lang="en" sz="1200" u="none" cap="none" strike="noStrike">
                <a:solidFill>
                  <a:srgbClr val="434343"/>
                </a:solidFill>
                <a:latin typeface="Poppins"/>
                <a:ea typeface="Poppins"/>
                <a:cs typeface="Poppins"/>
                <a:sym typeface="Poppins"/>
              </a:rPr>
              <a:t>: Tail on the right. </a:t>
            </a:r>
            <a:r>
              <a:rPr b="1" i="0" lang="en" sz="1200" u="none" cap="none" strike="noStrike">
                <a:solidFill>
                  <a:srgbClr val="666666"/>
                </a:solidFill>
                <a:latin typeface="Poppins"/>
                <a:ea typeface="Poppins"/>
                <a:cs typeface="Poppins"/>
                <a:sym typeface="Poppins"/>
              </a:rPr>
              <a:t>Mean</a:t>
            </a:r>
            <a:r>
              <a:rPr b="0" i="0" lang="en" sz="1200" u="none" cap="none" strike="noStrike">
                <a:solidFill>
                  <a:srgbClr val="666666"/>
                </a:solidFill>
                <a:latin typeface="Poppins"/>
                <a:ea typeface="Poppins"/>
                <a:cs typeface="Poppins"/>
                <a:sym typeface="Poppins"/>
              </a:rPr>
              <a:t> &gt; Median &gt; Mode </a:t>
            </a:r>
            <a:br>
              <a:rPr b="0" i="0" lang="en" sz="1200" u="none" cap="none" strike="noStrike">
                <a:solidFill>
                  <a:srgbClr val="666666"/>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Negative skew</a:t>
            </a:r>
            <a:r>
              <a:rPr b="0" i="0" lang="en" sz="1200" u="none" cap="none" strike="noStrike">
                <a:solidFill>
                  <a:srgbClr val="434343"/>
                </a:solidFill>
                <a:latin typeface="Poppins"/>
                <a:ea typeface="Poppins"/>
                <a:cs typeface="Poppins"/>
                <a:sym typeface="Poppins"/>
              </a:rPr>
              <a:t>: Tail on the left. </a:t>
            </a:r>
            <a:r>
              <a:rPr b="1" i="0" lang="en" sz="1200" u="none" cap="none" strike="noStrike">
                <a:solidFill>
                  <a:srgbClr val="666666"/>
                </a:solidFill>
                <a:latin typeface="Poppins"/>
                <a:ea typeface="Poppins"/>
                <a:cs typeface="Poppins"/>
                <a:sym typeface="Poppins"/>
              </a:rPr>
              <a:t>Mode</a:t>
            </a:r>
            <a:r>
              <a:rPr b="0" i="0" lang="en" sz="1200" u="none" cap="none" strike="noStrike">
                <a:solidFill>
                  <a:srgbClr val="666666"/>
                </a:solidFill>
                <a:latin typeface="Poppins"/>
                <a:ea typeface="Poppins"/>
                <a:cs typeface="Poppins"/>
                <a:sym typeface="Poppins"/>
              </a:rPr>
              <a:t> &gt; Median &gt; Mean</a:t>
            </a:r>
            <a:endParaRPr b="0" i="0" sz="1200" u="none" cap="none" strike="noStrike">
              <a:solidFill>
                <a:srgbClr val="434343"/>
              </a:solidFill>
              <a:latin typeface="Poppins"/>
              <a:ea typeface="Poppins"/>
              <a:cs typeface="Poppins"/>
              <a:sym typeface="Poppins"/>
            </a:endParaRPr>
          </a:p>
        </p:txBody>
      </p:sp>
      <p:sp>
        <p:nvSpPr>
          <p:cNvPr id="306" name="Google Shape;306;g290ba850130_0_123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a:t>
            </a:r>
            <a:endParaRPr b="0" i="0" sz="1400" u="none" cap="none" strike="noStrike">
              <a:solidFill>
                <a:srgbClr val="000000"/>
              </a:solidFill>
              <a:latin typeface="Arial"/>
              <a:ea typeface="Arial"/>
              <a:cs typeface="Arial"/>
              <a:sym typeface="Arial"/>
            </a:endParaRPr>
          </a:p>
        </p:txBody>
      </p:sp>
      <p:sp>
        <p:nvSpPr>
          <p:cNvPr id="307" name="Google Shape;307;g290ba850130_0_1236"/>
          <p:cNvSpPr txBox="1"/>
          <p:nvPr/>
        </p:nvSpPr>
        <p:spPr>
          <a:xfrm>
            <a:off x="769325" y="1802400"/>
            <a:ext cx="757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Measures that indicate the shape of the distribution without needing a visual display.</a:t>
            </a:r>
            <a:endParaRPr b="0" i="0" sz="1200" u="none" cap="none" strike="noStrike">
              <a:solidFill>
                <a:srgbClr val="434343"/>
              </a:solidFill>
              <a:latin typeface="Poppins"/>
              <a:ea typeface="Poppins"/>
              <a:cs typeface="Poppins"/>
              <a:sym typeface="Poppins"/>
            </a:endParaRPr>
          </a:p>
        </p:txBody>
      </p:sp>
      <p:pic>
        <p:nvPicPr>
          <p:cNvPr id="308" name="Google Shape;308;g290ba850130_0_1236"/>
          <p:cNvPicPr preferRelativeResize="0"/>
          <p:nvPr/>
        </p:nvPicPr>
        <p:blipFill rotWithShape="1">
          <a:blip r:embed="rId4">
            <a:alphaModFix/>
          </a:blip>
          <a:srcRect b="0" l="0" r="0" t="0"/>
          <a:stretch/>
        </p:blipFill>
        <p:spPr>
          <a:xfrm>
            <a:off x="4272400" y="2320625"/>
            <a:ext cx="4488499" cy="192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290ba850130_0_134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14" name="Google Shape;314;g290ba850130_0_1349"/>
          <p:cNvSpPr txBox="1"/>
          <p:nvPr/>
        </p:nvSpPr>
        <p:spPr>
          <a:xfrm>
            <a:off x="579225" y="2130125"/>
            <a:ext cx="4336800" cy="2493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Kurtosis</a:t>
            </a:r>
            <a:r>
              <a:rPr b="0" i="0" lang="en" sz="1200" u="none" cap="none" strike="noStrike">
                <a:solidFill>
                  <a:srgbClr val="434343"/>
                </a:solidFill>
                <a:latin typeface="Poppins"/>
                <a:ea typeface="Poppins"/>
                <a:cs typeface="Poppins"/>
                <a:sym typeface="Poppins"/>
              </a:rPr>
              <a:t>: Measure of the "</a:t>
            </a:r>
            <a:r>
              <a:rPr b="1" i="0" lang="en" sz="1200" u="none" cap="none" strike="noStrike">
                <a:solidFill>
                  <a:srgbClr val="434343"/>
                </a:solidFill>
                <a:latin typeface="Poppins"/>
                <a:ea typeface="Poppins"/>
                <a:cs typeface="Poppins"/>
                <a:sym typeface="Poppins"/>
              </a:rPr>
              <a:t>tailedness</a:t>
            </a:r>
            <a:r>
              <a:rPr b="0" i="0" lang="en" sz="1200" u="none" cap="none" strike="noStrike">
                <a:solidFill>
                  <a:srgbClr val="434343"/>
                </a:solidFill>
                <a:latin typeface="Poppins"/>
                <a:ea typeface="Poppins"/>
                <a:cs typeface="Poppins"/>
                <a:sym typeface="Poppins"/>
              </a:rPr>
              <a:t>" of the distribution. </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High kurtosis</a:t>
            </a:r>
            <a:r>
              <a:rPr b="0" i="0" lang="en" sz="1200" u="none" cap="none" strike="noStrike">
                <a:solidFill>
                  <a:srgbClr val="434343"/>
                </a:solidFill>
                <a:latin typeface="Poppins"/>
                <a:ea typeface="Poppins"/>
                <a:cs typeface="Poppins"/>
                <a:sym typeface="Poppins"/>
              </a:rPr>
              <a:t>: Heavy tails (more disperse), more outliers.</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Low kurtosis</a:t>
            </a:r>
            <a:r>
              <a:rPr b="0" i="0" lang="en" sz="1200" u="none" cap="none" strike="noStrike">
                <a:solidFill>
                  <a:srgbClr val="434343"/>
                </a:solidFill>
                <a:latin typeface="Poppins"/>
                <a:ea typeface="Poppins"/>
                <a:cs typeface="Poppins"/>
                <a:sym typeface="Poppins"/>
              </a:rPr>
              <a:t>: Light tails, fewer outliers.</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Zero or Moderate Kurtosis</a:t>
            </a:r>
            <a:r>
              <a:rPr b="0" i="0" lang="en" sz="1200" u="none" cap="none" strike="noStrike">
                <a:solidFill>
                  <a:srgbClr val="434343"/>
                </a:solidFill>
                <a:latin typeface="Poppins"/>
                <a:ea typeface="Poppins"/>
                <a:cs typeface="Poppins"/>
                <a:sym typeface="Poppins"/>
              </a:rPr>
              <a:t>: The distribution has a shape relatively equivalent to a normal distribution.</a:t>
            </a:r>
            <a:endParaRPr b="0" i="0" sz="1200" u="none" cap="none" strike="noStrike">
              <a:solidFill>
                <a:srgbClr val="434343"/>
              </a:solidFill>
              <a:latin typeface="Poppins"/>
              <a:ea typeface="Poppins"/>
              <a:cs typeface="Poppins"/>
              <a:sym typeface="Poppins"/>
            </a:endParaRPr>
          </a:p>
        </p:txBody>
      </p:sp>
      <p:sp>
        <p:nvSpPr>
          <p:cNvPr id="315" name="Google Shape;315;g290ba850130_0_1349"/>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a:t>
            </a:r>
            <a:endParaRPr b="0" i="0" sz="1400" u="none" cap="none" strike="noStrike">
              <a:solidFill>
                <a:srgbClr val="000000"/>
              </a:solidFill>
              <a:latin typeface="Arial"/>
              <a:ea typeface="Arial"/>
              <a:cs typeface="Arial"/>
              <a:sym typeface="Arial"/>
            </a:endParaRPr>
          </a:p>
        </p:txBody>
      </p:sp>
      <p:sp>
        <p:nvSpPr>
          <p:cNvPr id="316" name="Google Shape;316;g290ba850130_0_1349"/>
          <p:cNvSpPr txBox="1"/>
          <p:nvPr/>
        </p:nvSpPr>
        <p:spPr>
          <a:xfrm>
            <a:off x="769325" y="1802400"/>
            <a:ext cx="757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Measures that indicate the shape of the distribution without needing a visual display.</a:t>
            </a:r>
            <a:endParaRPr b="0" i="0" sz="1200" u="none" cap="none" strike="noStrike">
              <a:solidFill>
                <a:srgbClr val="434343"/>
              </a:solidFill>
              <a:latin typeface="Poppins"/>
              <a:ea typeface="Poppins"/>
              <a:cs typeface="Poppins"/>
              <a:sym typeface="Poppins"/>
            </a:endParaRPr>
          </a:p>
        </p:txBody>
      </p:sp>
      <p:pic>
        <p:nvPicPr>
          <p:cNvPr id="317" name="Google Shape;317;g290ba850130_0_1349"/>
          <p:cNvPicPr preferRelativeResize="0"/>
          <p:nvPr/>
        </p:nvPicPr>
        <p:blipFill rotWithShape="1">
          <a:blip r:embed="rId4">
            <a:alphaModFix/>
          </a:blip>
          <a:srcRect b="4507" l="0" r="6050" t="0"/>
          <a:stretch/>
        </p:blipFill>
        <p:spPr>
          <a:xfrm>
            <a:off x="4916025" y="2171700"/>
            <a:ext cx="3685775" cy="2107225"/>
          </a:xfrm>
          <a:prstGeom prst="rect">
            <a:avLst/>
          </a:prstGeom>
          <a:noFill/>
          <a:ln>
            <a:noFill/>
          </a:ln>
        </p:spPr>
      </p:pic>
      <p:pic>
        <p:nvPicPr>
          <p:cNvPr id="318" name="Google Shape;318;g290ba850130_0_1349"/>
          <p:cNvPicPr preferRelativeResize="0"/>
          <p:nvPr/>
        </p:nvPicPr>
        <p:blipFill rotWithShape="1">
          <a:blip r:embed="rId5">
            <a:alphaModFix/>
          </a:blip>
          <a:srcRect b="10265" l="0" r="0" t="0"/>
          <a:stretch/>
        </p:blipFill>
        <p:spPr>
          <a:xfrm>
            <a:off x="8168050" y="3986525"/>
            <a:ext cx="624250" cy="415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290ba850130_0_135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24" name="Google Shape;324;g290ba850130_0_1359"/>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 - Comparison</a:t>
            </a:r>
            <a:endParaRPr b="0" i="0" sz="1400" u="none" cap="none" strike="noStrike">
              <a:solidFill>
                <a:srgbClr val="000000"/>
              </a:solidFill>
              <a:latin typeface="Arial"/>
              <a:ea typeface="Arial"/>
              <a:cs typeface="Arial"/>
              <a:sym typeface="Arial"/>
            </a:endParaRPr>
          </a:p>
        </p:txBody>
      </p:sp>
      <p:pic>
        <p:nvPicPr>
          <p:cNvPr id="325" name="Google Shape;325;g290ba850130_0_1359"/>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pic>
        <p:nvPicPr>
          <p:cNvPr id="326" name="Google Shape;326;g290ba850130_0_1359"/>
          <p:cNvPicPr preferRelativeResize="0"/>
          <p:nvPr/>
        </p:nvPicPr>
        <p:blipFill rotWithShape="1">
          <a:blip r:embed="rId5">
            <a:alphaModFix/>
          </a:blip>
          <a:srcRect b="0" l="0" r="0" t="0"/>
          <a:stretch/>
        </p:blipFill>
        <p:spPr>
          <a:xfrm>
            <a:off x="1734273" y="1792900"/>
            <a:ext cx="5482750" cy="2784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290ba850130_0_145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32" name="Google Shape;332;g290ba850130_0_1453"/>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 Histograms</a:t>
            </a:r>
            <a:endParaRPr b="0" i="0" sz="1400" u="none" cap="none" strike="noStrike">
              <a:solidFill>
                <a:srgbClr val="000000"/>
              </a:solidFill>
              <a:latin typeface="Arial"/>
              <a:ea typeface="Arial"/>
              <a:cs typeface="Arial"/>
              <a:sym typeface="Arial"/>
            </a:endParaRPr>
          </a:p>
        </p:txBody>
      </p:sp>
      <p:pic>
        <p:nvPicPr>
          <p:cNvPr id="333" name="Google Shape;333;g290ba850130_0_1453"/>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sp>
        <p:nvSpPr>
          <p:cNvPr id="334" name="Google Shape;334;g290ba850130_0_1453"/>
          <p:cNvSpPr txBox="1"/>
          <p:nvPr/>
        </p:nvSpPr>
        <p:spPr>
          <a:xfrm>
            <a:off x="769325" y="1802400"/>
            <a:ext cx="4476600" cy="281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An histogram is a graphical representation of the distribution of a dataset.</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data range is divided into intervals </a:t>
            </a:r>
            <a:r>
              <a:rPr b="1" i="0" lang="en" sz="1200" u="none" cap="none" strike="noStrike">
                <a:solidFill>
                  <a:srgbClr val="434343"/>
                </a:solidFill>
                <a:latin typeface="Poppins"/>
                <a:ea typeface="Poppins"/>
                <a:cs typeface="Poppins"/>
                <a:sym typeface="Poppins"/>
              </a:rPr>
              <a:t>(bins)</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a:t>
            </a:r>
            <a:r>
              <a:rPr b="1" i="0" lang="en" sz="1200" u="none" cap="none" strike="noStrike">
                <a:solidFill>
                  <a:srgbClr val="434343"/>
                </a:solidFill>
                <a:latin typeface="Poppins"/>
                <a:ea typeface="Poppins"/>
                <a:cs typeface="Poppins"/>
                <a:sym typeface="Poppins"/>
              </a:rPr>
              <a:t>width</a:t>
            </a:r>
            <a:r>
              <a:rPr b="0" i="0" lang="en" sz="1200" u="none" cap="none" strike="noStrike">
                <a:solidFill>
                  <a:srgbClr val="434343"/>
                </a:solidFill>
                <a:latin typeface="Poppins"/>
                <a:ea typeface="Poppins"/>
                <a:cs typeface="Poppins"/>
                <a:sym typeface="Poppins"/>
              </a:rPr>
              <a:t> of the </a:t>
            </a:r>
            <a:r>
              <a:rPr b="1" i="0" lang="en" sz="1200" u="none" cap="none" strike="noStrike">
                <a:solidFill>
                  <a:srgbClr val="434343"/>
                </a:solidFill>
                <a:latin typeface="Poppins"/>
                <a:ea typeface="Poppins"/>
                <a:cs typeface="Poppins"/>
                <a:sym typeface="Poppins"/>
              </a:rPr>
              <a:t>bin</a:t>
            </a:r>
            <a:r>
              <a:rPr b="0" i="0" lang="en" sz="1200" u="none" cap="none" strike="noStrike">
                <a:solidFill>
                  <a:srgbClr val="434343"/>
                </a:solidFill>
                <a:latin typeface="Poppins"/>
                <a:ea typeface="Poppins"/>
                <a:cs typeface="Poppins"/>
                <a:sym typeface="Poppins"/>
              </a:rPr>
              <a:t> affects the histogram:</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Narrow</a:t>
            </a:r>
            <a:r>
              <a:rPr b="0" i="0" lang="en" sz="1200" u="none" cap="none" strike="noStrike">
                <a:solidFill>
                  <a:srgbClr val="434343"/>
                </a:solidFill>
                <a:latin typeface="Poppins"/>
                <a:ea typeface="Poppins"/>
                <a:cs typeface="Poppins"/>
                <a:sym typeface="Poppins"/>
              </a:rPr>
              <a:t> bins might show too much </a:t>
            </a:r>
            <a:r>
              <a:rPr b="1" i="0" lang="en" sz="1200" u="none" cap="none" strike="noStrike">
                <a:solidFill>
                  <a:srgbClr val="434343"/>
                </a:solidFill>
                <a:latin typeface="Poppins"/>
                <a:ea typeface="Poppins"/>
                <a:cs typeface="Poppins"/>
                <a:sym typeface="Poppins"/>
              </a:rPr>
              <a:t>noise</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Wide</a:t>
            </a:r>
            <a:r>
              <a:rPr b="0" i="0" lang="en" sz="1200" u="none" cap="none" strike="noStrike">
                <a:solidFill>
                  <a:srgbClr val="434343"/>
                </a:solidFill>
                <a:latin typeface="Poppins"/>
                <a:ea typeface="Poppins"/>
                <a:cs typeface="Poppins"/>
                <a:sym typeface="Poppins"/>
              </a:rPr>
              <a:t> bins might </a:t>
            </a:r>
            <a:r>
              <a:rPr b="1" i="0" lang="en" sz="1200" u="none" cap="none" strike="noStrike">
                <a:solidFill>
                  <a:srgbClr val="434343"/>
                </a:solidFill>
                <a:latin typeface="Poppins"/>
                <a:ea typeface="Poppins"/>
                <a:cs typeface="Poppins"/>
                <a:sym typeface="Poppins"/>
              </a:rPr>
              <a:t>hide</a:t>
            </a:r>
            <a:r>
              <a:rPr b="0" i="0" lang="en" sz="1200" u="none" cap="none" strike="noStrike">
                <a:solidFill>
                  <a:srgbClr val="434343"/>
                </a:solidFill>
                <a:latin typeface="Poppins"/>
                <a:ea typeface="Poppins"/>
                <a:cs typeface="Poppins"/>
                <a:sym typeface="Poppins"/>
              </a:rPr>
              <a:t> important details.</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Difference from Bar Chart</a:t>
            </a:r>
            <a:r>
              <a:rPr b="0" i="0" lang="en" sz="1200" u="none" cap="none" strike="noStrike">
                <a:solidFill>
                  <a:srgbClr val="434343"/>
                </a:solidFill>
                <a:latin typeface="Poppins"/>
                <a:ea typeface="Poppins"/>
                <a:cs typeface="Poppins"/>
                <a:sym typeface="Poppins"/>
              </a:rPr>
              <a:t>: In histograms, bars are adjacent with no gap between them, while bar charts (for categorical and discrete) have distinct bars separated by spaces.</a:t>
            </a:r>
            <a:endParaRPr b="0" i="0" sz="1200" u="none" cap="none" strike="noStrike">
              <a:solidFill>
                <a:srgbClr val="434343"/>
              </a:solidFill>
              <a:latin typeface="Poppins"/>
              <a:ea typeface="Poppins"/>
              <a:cs typeface="Poppins"/>
              <a:sym typeface="Poppins"/>
            </a:endParaRPr>
          </a:p>
        </p:txBody>
      </p:sp>
      <p:pic>
        <p:nvPicPr>
          <p:cNvPr id="335" name="Google Shape;335;g290ba850130_0_1453"/>
          <p:cNvPicPr preferRelativeResize="0"/>
          <p:nvPr/>
        </p:nvPicPr>
        <p:blipFill rotWithShape="1">
          <a:blip r:embed="rId5">
            <a:alphaModFix/>
          </a:blip>
          <a:srcRect b="0" l="0" r="0" t="0"/>
          <a:stretch/>
        </p:blipFill>
        <p:spPr>
          <a:xfrm>
            <a:off x="5286441" y="1978250"/>
            <a:ext cx="3388634" cy="2272024"/>
          </a:xfrm>
          <a:prstGeom prst="rect">
            <a:avLst/>
          </a:prstGeom>
          <a:noFill/>
          <a:ln cap="flat" cmpd="sng" w="9525">
            <a:solidFill>
              <a:srgbClr val="D9D9E3"/>
            </a:solidFill>
            <a:prstDash val="solid"/>
            <a:miter lim="8000"/>
            <a:headEnd len="sm" w="sm" type="none"/>
            <a:tailEnd len="sm" w="sm" type="none"/>
          </a:ln>
        </p:spPr>
      </p:pic>
      <p:sp>
        <p:nvSpPr>
          <p:cNvPr id="336" name="Google Shape;336;g290ba850130_0_1453"/>
          <p:cNvSpPr txBox="1"/>
          <p:nvPr/>
        </p:nvSpPr>
        <p:spPr>
          <a:xfrm>
            <a:off x="5675075" y="43235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Poppins"/>
                <a:ea typeface="Poppins"/>
                <a:cs typeface="Poppins"/>
                <a:sym typeface="Poppins"/>
              </a:rPr>
              <a:t>Histogram illustrating the distribution of exam scores for 100 students</a:t>
            </a:r>
            <a:endParaRPr b="0" i="1" sz="800" u="none" cap="none" strike="noStrike">
              <a:solidFill>
                <a:srgbClr val="000000"/>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g290ba850130_0_146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42" name="Google Shape;342;g290ba850130_0_1462"/>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 Box Plots</a:t>
            </a:r>
            <a:endParaRPr b="0" i="0" sz="1400" u="none" cap="none" strike="noStrike">
              <a:solidFill>
                <a:srgbClr val="000000"/>
              </a:solidFill>
              <a:latin typeface="Arial"/>
              <a:ea typeface="Arial"/>
              <a:cs typeface="Arial"/>
              <a:sym typeface="Arial"/>
            </a:endParaRPr>
          </a:p>
        </p:txBody>
      </p:sp>
      <p:pic>
        <p:nvPicPr>
          <p:cNvPr id="343" name="Google Shape;343;g290ba850130_0_1462"/>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sp>
        <p:nvSpPr>
          <p:cNvPr id="344" name="Google Shape;344;g290ba850130_0_1462"/>
          <p:cNvSpPr txBox="1"/>
          <p:nvPr/>
        </p:nvSpPr>
        <p:spPr>
          <a:xfrm>
            <a:off x="769325" y="1802400"/>
            <a:ext cx="75762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Box plots provide a visual summary of the data's </a:t>
            </a:r>
            <a:r>
              <a:rPr b="1" i="0" lang="en" sz="1200" u="none" cap="none" strike="noStrike">
                <a:solidFill>
                  <a:srgbClr val="434343"/>
                </a:solidFill>
                <a:latin typeface="Poppins"/>
                <a:ea typeface="Poppins"/>
                <a:cs typeface="Poppins"/>
                <a:sym typeface="Poppins"/>
              </a:rPr>
              <a:t>distribution</a:t>
            </a:r>
            <a:r>
              <a:rPr b="0" i="0" lang="en" sz="1200" u="none" cap="none" strike="noStrike">
                <a:solidFill>
                  <a:srgbClr val="434343"/>
                </a:solidFill>
                <a:latin typeface="Poppins"/>
                <a:ea typeface="Poppins"/>
                <a:cs typeface="Poppins"/>
                <a:sym typeface="Poppins"/>
              </a:rPr>
              <a:t>, including its </a:t>
            </a:r>
            <a:r>
              <a:rPr b="1" i="0" lang="en" sz="1200" u="none" cap="none" strike="noStrike">
                <a:solidFill>
                  <a:srgbClr val="434343"/>
                </a:solidFill>
                <a:latin typeface="Poppins"/>
                <a:ea typeface="Poppins"/>
                <a:cs typeface="Poppins"/>
                <a:sym typeface="Poppins"/>
              </a:rPr>
              <a:t>central value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variability</a:t>
            </a:r>
            <a:r>
              <a:rPr b="0" i="0" lang="en" sz="1200" u="none" cap="none" strike="noStrike">
                <a:solidFill>
                  <a:srgbClr val="434343"/>
                </a:solidFill>
                <a:latin typeface="Poppins"/>
                <a:ea typeface="Poppins"/>
                <a:cs typeface="Poppins"/>
                <a:sym typeface="Poppins"/>
              </a:rPr>
              <a:t>, and any potential </a:t>
            </a: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They are especially useful for </a:t>
            </a:r>
            <a:r>
              <a:rPr b="1" i="0" lang="en" sz="1200" u="none" cap="none" strike="noStrike">
                <a:solidFill>
                  <a:srgbClr val="434343"/>
                </a:solidFill>
                <a:latin typeface="Poppins"/>
                <a:ea typeface="Poppins"/>
                <a:cs typeface="Poppins"/>
                <a:sym typeface="Poppins"/>
              </a:rPr>
              <a:t>comparing distributions across different groups </a:t>
            </a:r>
            <a:r>
              <a:rPr b="0" i="0" lang="en" sz="1200" u="none" cap="none" strike="noStrike">
                <a:solidFill>
                  <a:srgbClr val="434343"/>
                </a:solidFill>
                <a:latin typeface="Poppins"/>
                <a:ea typeface="Poppins"/>
                <a:cs typeface="Poppins"/>
                <a:sym typeface="Poppins"/>
              </a:rPr>
              <a:t>(displayed in parallel).</a:t>
            </a:r>
            <a:endParaRPr b="0" i="0" sz="1200" u="none" cap="none" strike="noStrike">
              <a:solidFill>
                <a:srgbClr val="434343"/>
              </a:solidFill>
              <a:latin typeface="Poppins"/>
              <a:ea typeface="Poppins"/>
              <a:cs typeface="Poppins"/>
              <a:sym typeface="Poppins"/>
            </a:endParaRPr>
          </a:p>
        </p:txBody>
      </p:sp>
      <p:pic>
        <p:nvPicPr>
          <p:cNvPr id="345" name="Google Shape;345;g290ba850130_0_1462"/>
          <p:cNvPicPr preferRelativeResize="0"/>
          <p:nvPr/>
        </p:nvPicPr>
        <p:blipFill rotWithShape="1">
          <a:blip r:embed="rId5">
            <a:alphaModFix/>
          </a:blip>
          <a:srcRect b="0" l="0" r="0" t="0"/>
          <a:stretch/>
        </p:blipFill>
        <p:spPr>
          <a:xfrm>
            <a:off x="3925775" y="2596500"/>
            <a:ext cx="4804714" cy="2242200"/>
          </a:xfrm>
          <a:prstGeom prst="rect">
            <a:avLst/>
          </a:prstGeom>
          <a:noFill/>
          <a:ln>
            <a:noFill/>
          </a:ln>
        </p:spPr>
      </p:pic>
      <p:pic>
        <p:nvPicPr>
          <p:cNvPr id="346" name="Google Shape;346;g290ba850130_0_1462"/>
          <p:cNvPicPr preferRelativeResize="0"/>
          <p:nvPr/>
        </p:nvPicPr>
        <p:blipFill rotWithShape="1">
          <a:blip r:embed="rId6">
            <a:alphaModFix/>
          </a:blip>
          <a:srcRect b="0" l="0" r="0" t="0"/>
          <a:stretch/>
        </p:blipFill>
        <p:spPr>
          <a:xfrm>
            <a:off x="7991000" y="4558625"/>
            <a:ext cx="801300" cy="357725"/>
          </a:xfrm>
          <a:prstGeom prst="rect">
            <a:avLst/>
          </a:prstGeom>
          <a:noFill/>
          <a:ln>
            <a:noFill/>
          </a:ln>
        </p:spPr>
      </p:pic>
      <p:sp>
        <p:nvSpPr>
          <p:cNvPr id="347" name="Google Shape;347;g290ba850130_0_1462"/>
          <p:cNvSpPr txBox="1"/>
          <p:nvPr/>
        </p:nvSpPr>
        <p:spPr>
          <a:xfrm>
            <a:off x="925775" y="2789400"/>
            <a:ext cx="3536400" cy="1856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Box</a:t>
            </a:r>
            <a:r>
              <a:rPr b="0" i="0" lang="en" sz="1200" u="none" cap="none" strike="noStrike">
                <a:solidFill>
                  <a:srgbClr val="434343"/>
                </a:solidFill>
                <a:latin typeface="Poppins"/>
                <a:ea typeface="Poppins"/>
                <a:cs typeface="Poppins"/>
                <a:sym typeface="Poppins"/>
              </a:rPr>
              <a:t>: spans from Q1 to Q3. This represents the Interquartile Range (IQR = Q3 - Q1), where the middle 50% of the data lies.</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Whiskers</a:t>
            </a:r>
            <a:r>
              <a:rPr b="0" i="0" lang="en" sz="1200" u="none" cap="none" strike="noStrike">
                <a:solidFill>
                  <a:srgbClr val="434343"/>
                </a:solidFill>
                <a:latin typeface="Poppins"/>
                <a:ea typeface="Poppins"/>
                <a:cs typeface="Poppins"/>
                <a:sym typeface="Poppins"/>
              </a:rPr>
              <a:t>:  lines that extend from both ends of the box (Q3    1.5 * IQR).</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Data points that fall outside the whiskers' range.</a:t>
            </a:r>
            <a:endParaRPr b="0" i="0" sz="1200" u="none" cap="none" strike="noStrike">
              <a:solidFill>
                <a:srgbClr val="434343"/>
              </a:solidFill>
              <a:latin typeface="Poppins"/>
              <a:ea typeface="Poppins"/>
              <a:cs typeface="Poppins"/>
              <a:sym typeface="Poppins"/>
            </a:endParaRPr>
          </a:p>
        </p:txBody>
      </p:sp>
      <p:sp>
        <p:nvSpPr>
          <p:cNvPr id="348" name="Google Shape;348;g290ba850130_0_1462"/>
          <p:cNvSpPr txBox="1"/>
          <p:nvPr/>
        </p:nvSpPr>
        <p:spPr>
          <a:xfrm>
            <a:off x="7149600" y="3742600"/>
            <a:ext cx="26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Poppins"/>
                <a:ea typeface="Poppins"/>
                <a:cs typeface="Poppins"/>
                <a:sym typeface="Poppins"/>
              </a:rPr>
              <a:t>+</a:t>
            </a:r>
            <a:endParaRPr b="0" i="0" sz="1200" u="none" cap="none" strike="noStrike">
              <a:solidFill>
                <a:srgbClr val="000000"/>
              </a:solidFill>
              <a:latin typeface="Arial"/>
              <a:ea typeface="Arial"/>
              <a:cs typeface="Arial"/>
              <a:sym typeface="Arial"/>
            </a:endParaRPr>
          </a:p>
        </p:txBody>
      </p:sp>
      <p:pic>
        <p:nvPicPr>
          <p:cNvPr id="349" name="Google Shape;349;g290ba850130_0_1462"/>
          <p:cNvPicPr preferRelativeResize="0"/>
          <p:nvPr/>
        </p:nvPicPr>
        <p:blipFill rotWithShape="1">
          <a:blip r:embed="rId7">
            <a:alphaModFix/>
          </a:blip>
          <a:srcRect b="0" l="0" r="0" t="0"/>
          <a:stretch/>
        </p:blipFill>
        <p:spPr>
          <a:xfrm>
            <a:off x="3351325" y="3948275"/>
            <a:ext cx="162349" cy="162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g290ba850130_0_1152"/>
          <p:cNvSpPr txBox="1"/>
          <p:nvPr/>
        </p:nvSpPr>
        <p:spPr>
          <a:xfrm>
            <a:off x="2167050" y="2159350"/>
            <a:ext cx="48099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Summary</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290ba850130_0_46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Summary</a:t>
            </a:r>
            <a:endParaRPr b="1" i="0" sz="2200" u="none" cap="none" strike="noStrike">
              <a:solidFill>
                <a:srgbClr val="434343"/>
              </a:solidFill>
              <a:latin typeface="Poppins"/>
              <a:ea typeface="Poppins"/>
              <a:cs typeface="Poppins"/>
              <a:sym typeface="Poppins"/>
            </a:endParaRPr>
          </a:p>
        </p:txBody>
      </p:sp>
      <p:sp>
        <p:nvSpPr>
          <p:cNvPr id="360" name="Google Shape;360;g290ba850130_0_466"/>
          <p:cNvSpPr txBox="1"/>
          <p:nvPr/>
        </p:nvSpPr>
        <p:spPr>
          <a:xfrm>
            <a:off x="624550" y="1471375"/>
            <a:ext cx="7863000" cy="3343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Univariate Analysis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Focuses on a </a:t>
            </a:r>
            <a:r>
              <a:rPr b="1" i="0" lang="en" sz="1200" u="none" cap="none" strike="noStrike">
                <a:solidFill>
                  <a:srgbClr val="575760"/>
                </a:solidFill>
                <a:latin typeface="Poppins"/>
                <a:ea typeface="Poppins"/>
                <a:cs typeface="Poppins"/>
                <a:sym typeface="Poppins"/>
              </a:rPr>
              <a:t>single</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variable</a:t>
            </a:r>
            <a:endParaRPr b="1"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Categorical</a:t>
            </a:r>
            <a:r>
              <a:rPr b="0" i="0" lang="en" sz="1200" u="none" cap="none" strike="noStrike">
                <a:solidFill>
                  <a:srgbClr val="575760"/>
                </a:solidFill>
                <a:latin typeface="Poppins"/>
                <a:ea typeface="Poppins"/>
                <a:cs typeface="Poppins"/>
                <a:sym typeface="Poppins"/>
              </a:rPr>
              <a:t> variables:</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Frequency</a:t>
            </a:r>
            <a:r>
              <a:rPr b="0" i="0" lang="en" sz="1200" u="none" cap="none" strike="noStrike">
                <a:solidFill>
                  <a:srgbClr val="575760"/>
                </a:solidFill>
                <a:latin typeface="Poppins"/>
                <a:ea typeface="Poppins"/>
                <a:cs typeface="Poppins"/>
                <a:sym typeface="Poppins"/>
              </a:rPr>
              <a:t> tables. Counts and proportions.</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Visualizations: </a:t>
            </a:r>
            <a:r>
              <a:rPr b="1" i="0" lang="en" sz="1200" u="none" cap="none" strike="noStrike">
                <a:solidFill>
                  <a:srgbClr val="575760"/>
                </a:solidFill>
                <a:highlight>
                  <a:schemeClr val="accent6"/>
                </a:highlight>
                <a:latin typeface="Poppins"/>
                <a:ea typeface="Poppins"/>
                <a:cs typeface="Poppins"/>
                <a:sym typeface="Poppins"/>
              </a:rPr>
              <a:t>Bar charts, pie charts</a:t>
            </a:r>
            <a:endParaRPr b="1" i="0" sz="1200" u="none" cap="none" strike="noStrike">
              <a:solidFill>
                <a:srgbClr val="575760"/>
              </a:solidFill>
              <a:highlight>
                <a:schemeClr val="accent6"/>
              </a:highlight>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Numerical</a:t>
            </a:r>
            <a:r>
              <a:rPr b="0" i="0" lang="en" sz="1200" u="none" cap="none" strike="noStrike">
                <a:solidFill>
                  <a:srgbClr val="575760"/>
                </a:solidFill>
                <a:latin typeface="Poppins"/>
                <a:ea typeface="Poppins"/>
                <a:cs typeface="Poppins"/>
                <a:sym typeface="Poppins"/>
              </a:rPr>
              <a:t> variables: </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Measures of centrality:</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Mean, median, mode</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Measures of dispersion:</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Variance,  standard deviation, minimum, maximum, range, quantiles</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Shape of the Distribution: </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Symmetry and kurtosis</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Visualizations: </a:t>
            </a:r>
            <a:r>
              <a:rPr b="1" i="0" lang="en" sz="1200" u="none" cap="none" strike="noStrike">
                <a:solidFill>
                  <a:srgbClr val="575760"/>
                </a:solidFill>
                <a:highlight>
                  <a:schemeClr val="accent6"/>
                </a:highlight>
                <a:latin typeface="Poppins"/>
                <a:ea typeface="Poppins"/>
                <a:cs typeface="Poppins"/>
                <a:sym typeface="Poppins"/>
              </a:rPr>
              <a:t>Histograms, box plots</a:t>
            </a:r>
            <a:endParaRPr b="1" i="0" sz="1200" u="none" cap="none" strike="noStrike">
              <a:solidFill>
                <a:srgbClr val="575760"/>
              </a:solidFill>
              <a:highlight>
                <a:schemeClr val="accent6"/>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5A9C5"/>
              </a:solidFill>
              <a:latin typeface="Poppins"/>
              <a:ea typeface="Poppins"/>
              <a:cs typeface="Poppins"/>
              <a:sym typeface="Poppins"/>
            </a:endParaRPr>
          </a:p>
          <a:p>
            <a:pPr indent="0" lvl="0" marL="914400" marR="0" rtl="0" algn="l">
              <a:lnSpc>
                <a:spcPct val="115000"/>
              </a:lnSpc>
              <a:spcBef>
                <a:spcPts val="0"/>
              </a:spcBef>
              <a:spcAft>
                <a:spcPts val="0"/>
              </a:spcAft>
              <a:buClr>
                <a:srgbClr val="000000"/>
              </a:buClr>
              <a:buSzPts val="1200"/>
              <a:buFont typeface="Arial"/>
              <a:buNone/>
            </a:pPr>
            <a:br>
              <a:rPr b="0" i="0" lang="en" sz="1200" u="none" cap="none" strike="noStrike">
                <a:solidFill>
                  <a:srgbClr val="575760"/>
                </a:solidFill>
                <a:latin typeface="Poppins"/>
                <a:ea typeface="Poppins"/>
                <a:cs typeface="Poppins"/>
                <a:sym typeface="Poppins"/>
              </a:rPr>
            </a:br>
            <a:endParaRPr b="1" i="0" sz="1200" u="none" cap="none" strike="noStrike">
              <a:solidFill>
                <a:srgbClr val="57576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g290ba850130_0_8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Lifecycle</a:t>
            </a:r>
            <a:endParaRPr b="1" i="0" sz="2200" u="none" cap="none" strike="noStrike">
              <a:solidFill>
                <a:srgbClr val="434343"/>
              </a:solidFill>
              <a:latin typeface="Poppins"/>
              <a:ea typeface="Poppins"/>
              <a:cs typeface="Poppins"/>
              <a:sym typeface="Poppins"/>
            </a:endParaRPr>
          </a:p>
        </p:txBody>
      </p:sp>
      <p:pic>
        <p:nvPicPr>
          <p:cNvPr id="90" name="Google Shape;90;g290ba850130_0_83"/>
          <p:cNvPicPr preferRelativeResize="0"/>
          <p:nvPr/>
        </p:nvPicPr>
        <p:blipFill rotWithShape="1">
          <a:blip r:embed="rId4">
            <a:alphaModFix/>
          </a:blip>
          <a:srcRect b="0" l="0" r="0" t="0"/>
          <a:stretch/>
        </p:blipFill>
        <p:spPr>
          <a:xfrm>
            <a:off x="2134000" y="277700"/>
            <a:ext cx="4693375" cy="4714076"/>
          </a:xfrm>
          <a:prstGeom prst="rect">
            <a:avLst/>
          </a:prstGeom>
          <a:noFill/>
          <a:ln>
            <a:noFill/>
          </a:ln>
        </p:spPr>
      </p:pic>
      <p:sp>
        <p:nvSpPr>
          <p:cNvPr id="91" name="Google Shape;91;g290ba850130_0_83"/>
          <p:cNvSpPr/>
          <p:nvPr/>
        </p:nvSpPr>
        <p:spPr>
          <a:xfrm rot="-2503092">
            <a:off x="5773618" y="4159191"/>
            <a:ext cx="337207" cy="77660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g290ba850130_0_156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sp>
        <p:nvSpPr>
          <p:cNvPr id="97" name="Google Shape;97;g290ba850130_0_1568"/>
          <p:cNvSpPr txBox="1"/>
          <p:nvPr/>
        </p:nvSpPr>
        <p:spPr>
          <a:xfrm>
            <a:off x="391400" y="1587925"/>
            <a:ext cx="76371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EDA is an </a:t>
            </a:r>
            <a:r>
              <a:rPr b="1" i="0" lang="en" sz="1200" u="none" cap="none" strike="noStrike">
                <a:solidFill>
                  <a:srgbClr val="434343"/>
                </a:solidFill>
                <a:latin typeface="Poppins"/>
                <a:ea typeface="Poppins"/>
                <a:cs typeface="Poppins"/>
                <a:sym typeface="Poppins"/>
              </a:rPr>
              <a:t>iterative process</a:t>
            </a:r>
            <a:r>
              <a:rPr b="0" i="0" lang="en" sz="1200" u="none" cap="none" strike="noStrike">
                <a:solidFill>
                  <a:srgbClr val="434343"/>
                </a:solidFill>
                <a:latin typeface="Poppins"/>
                <a:ea typeface="Poppins"/>
                <a:cs typeface="Poppins"/>
                <a:sym typeface="Poppins"/>
              </a:rPr>
              <a:t> that requires a combination of </a:t>
            </a:r>
            <a:r>
              <a:rPr b="1" i="0" lang="en" sz="1200" u="none" cap="none" strike="noStrike">
                <a:solidFill>
                  <a:srgbClr val="434343"/>
                </a:solidFill>
                <a:latin typeface="Poppins"/>
                <a:ea typeface="Poppins"/>
                <a:cs typeface="Poppins"/>
                <a:sym typeface="Poppins"/>
              </a:rPr>
              <a:t>domain knowledge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intuition</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technical</a:t>
            </a:r>
            <a:r>
              <a:rPr b="0" i="0" lang="en" sz="1200" u="none" cap="none" strike="noStrike">
                <a:solidFill>
                  <a:srgbClr val="434343"/>
                </a:solidFill>
                <a:latin typeface="Poppins"/>
                <a:ea typeface="Poppins"/>
                <a:cs typeface="Poppins"/>
                <a:sym typeface="Poppins"/>
              </a:rPr>
              <a:t> skills. The objective is to </a:t>
            </a:r>
            <a:r>
              <a:rPr b="1" i="0" lang="en" sz="1200" u="none" cap="none" strike="noStrike">
                <a:solidFill>
                  <a:srgbClr val="434343"/>
                </a:solidFill>
                <a:latin typeface="Poppins"/>
                <a:ea typeface="Poppins"/>
                <a:cs typeface="Poppins"/>
                <a:sym typeface="Poppins"/>
              </a:rPr>
              <a:t>explore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summarize</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understand</a:t>
            </a:r>
            <a:r>
              <a:rPr b="0" i="0" lang="en" sz="1200" u="none" cap="none" strike="noStrike">
                <a:solidFill>
                  <a:srgbClr val="434343"/>
                </a:solidFill>
                <a:latin typeface="Poppins"/>
                <a:ea typeface="Poppins"/>
                <a:cs typeface="Poppins"/>
                <a:sym typeface="Poppins"/>
              </a:rPr>
              <a:t> the underlying </a:t>
            </a:r>
            <a:r>
              <a:rPr b="1" i="0" lang="en" sz="1200" u="none" cap="none" strike="noStrike">
                <a:solidFill>
                  <a:srgbClr val="434343"/>
                </a:solidFill>
                <a:latin typeface="Poppins"/>
                <a:ea typeface="Poppins"/>
                <a:cs typeface="Poppins"/>
                <a:sym typeface="Poppins"/>
              </a:rPr>
              <a:t>patterns</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relationships</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anomalies</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structures</a:t>
            </a:r>
            <a:r>
              <a:rPr b="0" i="0" lang="en" sz="1200" u="none" cap="none" strike="noStrike">
                <a:solidFill>
                  <a:srgbClr val="434343"/>
                </a:solidFill>
                <a:latin typeface="Poppins"/>
                <a:ea typeface="Poppins"/>
                <a:cs typeface="Poppins"/>
                <a:sym typeface="Poppins"/>
              </a:rPr>
              <a:t> in data to inform further analysis and hypothesis formulation.</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98" name="Google Shape;98;g290ba850130_0_1568"/>
          <p:cNvPicPr preferRelativeResize="0"/>
          <p:nvPr/>
        </p:nvPicPr>
        <p:blipFill rotWithShape="1">
          <a:blip r:embed="rId4">
            <a:alphaModFix/>
          </a:blip>
          <a:srcRect b="0" l="0" r="0" t="0"/>
          <a:stretch/>
        </p:blipFill>
        <p:spPr>
          <a:xfrm>
            <a:off x="2123700" y="2615700"/>
            <a:ext cx="4896600" cy="224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2" name="Shape 102"/>
        <p:cNvGrpSpPr/>
        <p:nvPr/>
      </p:nvGrpSpPr>
      <p:grpSpPr>
        <a:xfrm>
          <a:off x="0" y="0"/>
          <a:ext cx="0" cy="0"/>
          <a:chOff x="0" y="0"/>
          <a:chExt cx="0" cy="0"/>
        </a:xfrm>
      </p:grpSpPr>
      <p:sp>
        <p:nvSpPr>
          <p:cNvPr id="103" name="Google Shape;103;g290ba850130_0_5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sp>
        <p:nvSpPr>
          <p:cNvPr id="104" name="Google Shape;104;g290ba850130_0_59"/>
          <p:cNvSpPr txBox="1"/>
          <p:nvPr/>
        </p:nvSpPr>
        <p:spPr>
          <a:xfrm>
            <a:off x="405975" y="1485925"/>
            <a:ext cx="7637100" cy="3140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EDA comprehends:</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Descriptive Statistics:</a:t>
            </a:r>
            <a:r>
              <a:rPr b="0" i="0" lang="en" sz="1200" u="none" cap="none" strike="noStrike">
                <a:solidFill>
                  <a:srgbClr val="434343"/>
                </a:solidFill>
                <a:latin typeface="Poppins"/>
                <a:ea typeface="Poppins"/>
                <a:cs typeface="Poppins"/>
                <a:sym typeface="Poppins"/>
              </a:rPr>
              <a:t> numerical and visual techniques that describe data</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Multivariate Analysis:</a:t>
            </a:r>
            <a:r>
              <a:rPr b="0" i="0" lang="en" sz="1200" u="none" cap="none" strike="noStrike">
                <a:solidFill>
                  <a:srgbClr val="434343"/>
                </a:solidFill>
                <a:latin typeface="Poppins"/>
                <a:ea typeface="Poppins"/>
                <a:cs typeface="Poppins"/>
                <a:sym typeface="Poppins"/>
              </a:rPr>
              <a:t> techniques such as </a:t>
            </a:r>
            <a:r>
              <a:rPr b="1" i="0" lang="en" sz="1200" u="none" cap="none" strike="noStrike">
                <a:solidFill>
                  <a:srgbClr val="434343"/>
                </a:solidFill>
                <a:latin typeface="Poppins"/>
                <a:ea typeface="Poppins"/>
                <a:cs typeface="Poppins"/>
                <a:sym typeface="Poppins"/>
              </a:rPr>
              <a:t>PCA</a:t>
            </a:r>
            <a:endParaRPr b="1"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Pattern and Anomaly Detection</a:t>
            </a:r>
            <a:r>
              <a:rPr b="0" i="0" lang="en" sz="1200" u="none" cap="none" strike="noStrike">
                <a:solidFill>
                  <a:srgbClr val="434343"/>
                </a:solidFill>
                <a:latin typeface="Poppins"/>
                <a:ea typeface="Poppins"/>
                <a:cs typeface="Poppins"/>
                <a:sym typeface="Poppins"/>
              </a:rPr>
              <a:t>: this includes spotting </a:t>
            </a: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or unusual </a:t>
            </a:r>
            <a:r>
              <a:rPr b="1" i="0" lang="en" sz="1200" u="none" cap="none" strike="noStrike">
                <a:solidFill>
                  <a:srgbClr val="434343"/>
                </a:solidFill>
                <a:latin typeface="Poppins"/>
                <a:ea typeface="Poppins"/>
                <a:cs typeface="Poppins"/>
                <a:sym typeface="Poppins"/>
              </a:rPr>
              <a:t>clusters</a:t>
            </a:r>
            <a:r>
              <a:rPr b="0" i="0" lang="en" sz="1200" u="none" cap="none" strike="noStrike">
                <a:solidFill>
                  <a:srgbClr val="434343"/>
                </a:solidFill>
                <a:latin typeface="Poppins"/>
                <a:ea typeface="Poppins"/>
                <a:cs typeface="Poppins"/>
                <a:sym typeface="Poppins"/>
              </a:rPr>
              <a:t>.</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Data Cleaning</a:t>
            </a:r>
            <a:r>
              <a:rPr b="0" i="0" lang="en" sz="1200" u="none" cap="none" strike="noStrike">
                <a:solidFill>
                  <a:srgbClr val="434343"/>
                </a:solidFill>
                <a:latin typeface="Poppins"/>
                <a:ea typeface="Poppins"/>
                <a:cs typeface="Poppins"/>
                <a:sym typeface="Poppins"/>
              </a:rPr>
              <a:t>: understanding </a:t>
            </a:r>
            <a:r>
              <a:rPr b="1" i="0" lang="en" sz="1200" u="none" cap="none" strike="noStrike">
                <a:solidFill>
                  <a:srgbClr val="434343"/>
                </a:solidFill>
                <a:latin typeface="Poppins"/>
                <a:ea typeface="Poppins"/>
                <a:cs typeface="Poppins"/>
                <a:sym typeface="Poppins"/>
              </a:rPr>
              <a:t>missing</a:t>
            </a:r>
            <a:r>
              <a:rPr b="0" i="0" lang="en" sz="1200" u="none" cap="none" strike="noStrike">
                <a:solidFill>
                  <a:srgbClr val="434343"/>
                </a:solidFill>
                <a:latin typeface="Poppins"/>
                <a:ea typeface="Poppins"/>
                <a:cs typeface="Poppins"/>
                <a:sym typeface="Poppins"/>
              </a:rPr>
              <a:t> data, possible </a:t>
            </a:r>
            <a:r>
              <a:rPr b="1" i="0" lang="en" sz="1200" u="none" cap="none" strike="noStrike">
                <a:solidFill>
                  <a:srgbClr val="434343"/>
                </a:solidFill>
                <a:latin typeface="Poppins"/>
                <a:ea typeface="Poppins"/>
                <a:cs typeface="Poppins"/>
                <a:sym typeface="Poppins"/>
              </a:rPr>
              <a:t>errors</a:t>
            </a:r>
            <a:r>
              <a:rPr b="0" i="0" lang="en" sz="1200" u="none" cap="none" strike="noStrike">
                <a:solidFill>
                  <a:srgbClr val="434343"/>
                </a:solidFill>
                <a:latin typeface="Poppins"/>
                <a:ea typeface="Poppins"/>
                <a:cs typeface="Poppins"/>
                <a:sym typeface="Poppins"/>
              </a:rPr>
              <a:t>, or </a:t>
            </a:r>
            <a:r>
              <a:rPr b="1" i="0" lang="en" sz="1200" u="none" cap="none" strike="noStrike">
                <a:solidFill>
                  <a:srgbClr val="434343"/>
                </a:solidFill>
                <a:latin typeface="Poppins"/>
                <a:ea typeface="Poppins"/>
                <a:cs typeface="Poppins"/>
                <a:sym typeface="Poppins"/>
              </a:rPr>
              <a:t>inconsistencies</a:t>
            </a:r>
            <a:r>
              <a:rPr b="0" i="0" lang="en" sz="1200" u="none" cap="none" strike="noStrike">
                <a:solidFill>
                  <a:srgbClr val="434343"/>
                </a:solidFill>
                <a:latin typeface="Poppins"/>
                <a:ea typeface="Poppins"/>
                <a:cs typeface="Poppins"/>
                <a:sym typeface="Poppins"/>
              </a:rPr>
              <a:t> in the dataset. EDA often leads to data cleaning and preprocessing steps.</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Assumption Checking</a:t>
            </a:r>
            <a:r>
              <a:rPr b="0" i="0" lang="en" sz="1200" u="none" cap="none" strike="noStrike">
                <a:solidFill>
                  <a:srgbClr val="434343"/>
                </a:solidFill>
                <a:latin typeface="Poppins"/>
                <a:ea typeface="Poppins"/>
                <a:cs typeface="Poppins"/>
                <a:sym typeface="Poppins"/>
              </a:rPr>
              <a:t>: checks assumptions related to subsequent statistical tests or modeling. For instance, checking for </a:t>
            </a:r>
            <a:r>
              <a:rPr b="1" i="0" lang="en" sz="1200" u="none" cap="none" strike="noStrike">
                <a:solidFill>
                  <a:srgbClr val="434343"/>
                </a:solidFill>
                <a:latin typeface="Poppins"/>
                <a:ea typeface="Poppins"/>
                <a:cs typeface="Poppins"/>
                <a:sym typeface="Poppins"/>
              </a:rPr>
              <a:t>normality</a:t>
            </a:r>
            <a:r>
              <a:rPr b="0" i="0" lang="en" sz="1200" u="none" cap="none" strike="noStrike">
                <a:solidFill>
                  <a:srgbClr val="434343"/>
                </a:solidFill>
                <a:latin typeface="Poppins"/>
                <a:ea typeface="Poppins"/>
                <a:cs typeface="Poppins"/>
                <a:sym typeface="Poppins"/>
              </a:rPr>
              <a:t> or homoscedasticity.</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Complex Data Types Exploration</a:t>
            </a:r>
            <a:r>
              <a:rPr b="0" i="0" lang="en" sz="1200" u="none" cap="none" strike="noStrike">
                <a:solidFill>
                  <a:srgbClr val="434343"/>
                </a:solidFill>
                <a:latin typeface="Poppins"/>
                <a:ea typeface="Poppins"/>
                <a:cs typeface="Poppins"/>
                <a:sym typeface="Poppins"/>
              </a:rPr>
              <a:t>: such as </a:t>
            </a:r>
            <a:r>
              <a:rPr b="1" i="0" lang="en" sz="1200" u="none" cap="none" strike="noStrike">
                <a:solidFill>
                  <a:srgbClr val="434343"/>
                </a:solidFill>
                <a:latin typeface="Poppins"/>
                <a:ea typeface="Poppins"/>
                <a:cs typeface="Poppins"/>
                <a:sym typeface="Poppins"/>
              </a:rPr>
              <a:t>Time Series Analysis</a:t>
            </a:r>
            <a:r>
              <a:rPr b="0" i="0" lang="en" sz="1200" u="none" cap="none" strike="noStrike">
                <a:solidFill>
                  <a:srgbClr val="434343"/>
                </a:solidFill>
                <a:latin typeface="Poppins"/>
                <a:ea typeface="Poppins"/>
                <a:cs typeface="Poppins"/>
                <a:sym typeface="Poppins"/>
              </a:rPr>
              <a:t> or </a:t>
            </a:r>
            <a:r>
              <a:rPr b="1" i="0" lang="en" sz="1200" u="none" cap="none" strike="noStrike">
                <a:solidFill>
                  <a:srgbClr val="434343"/>
                </a:solidFill>
                <a:latin typeface="Poppins"/>
                <a:ea typeface="Poppins"/>
                <a:cs typeface="Poppins"/>
                <a:sym typeface="Poppins"/>
              </a:rPr>
              <a:t>Spatial Data Analysis.</a:t>
            </a:r>
            <a:endParaRPr b="1"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Interactive Data Exploration</a:t>
            </a:r>
            <a:endParaRPr b="1" i="0" sz="1200" u="none" cap="none" strike="noStrike">
              <a:solidFill>
                <a:srgbClr val="D1D5DB"/>
              </a:solidFill>
              <a:highlight>
                <a:srgbClr val="444654"/>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g290ba850130_0_6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pic>
        <p:nvPicPr>
          <p:cNvPr id="110" name="Google Shape;110;g290ba850130_0_68"/>
          <p:cNvPicPr preferRelativeResize="0"/>
          <p:nvPr/>
        </p:nvPicPr>
        <p:blipFill rotWithShape="1">
          <a:blip r:embed="rId4">
            <a:alphaModFix/>
          </a:blip>
          <a:srcRect b="0" l="0" r="0" t="0"/>
          <a:stretch/>
        </p:blipFill>
        <p:spPr>
          <a:xfrm>
            <a:off x="1914174" y="1515350"/>
            <a:ext cx="5553124" cy="290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g290ba850130_0_55"/>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Key Concepts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g290ba850130_0_28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Population and Sample</a:t>
            </a:r>
            <a:endParaRPr b="1" i="0" sz="2200" u="none" cap="none" strike="noStrike">
              <a:solidFill>
                <a:srgbClr val="434343"/>
              </a:solidFill>
              <a:latin typeface="Poppins"/>
              <a:ea typeface="Poppins"/>
              <a:cs typeface="Poppins"/>
              <a:sym typeface="Poppins"/>
            </a:endParaRPr>
          </a:p>
        </p:txBody>
      </p:sp>
      <p:pic>
        <p:nvPicPr>
          <p:cNvPr id="121" name="Google Shape;121;g290ba850130_0_286"/>
          <p:cNvPicPr preferRelativeResize="0"/>
          <p:nvPr/>
        </p:nvPicPr>
        <p:blipFill rotWithShape="1">
          <a:blip r:embed="rId4">
            <a:alphaModFix/>
          </a:blip>
          <a:srcRect b="0" l="0" r="0" t="0"/>
          <a:stretch/>
        </p:blipFill>
        <p:spPr>
          <a:xfrm>
            <a:off x="3715575" y="1451574"/>
            <a:ext cx="4964099" cy="2730251"/>
          </a:xfrm>
          <a:prstGeom prst="rect">
            <a:avLst/>
          </a:prstGeom>
          <a:noFill/>
          <a:ln>
            <a:noFill/>
          </a:ln>
        </p:spPr>
      </p:pic>
      <p:sp>
        <p:nvSpPr>
          <p:cNvPr id="122" name="Google Shape;122;g290ba850130_0_286"/>
          <p:cNvSpPr txBox="1"/>
          <p:nvPr/>
        </p:nvSpPr>
        <p:spPr>
          <a:xfrm>
            <a:off x="405975" y="1485925"/>
            <a:ext cx="3309600" cy="286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population</a:t>
            </a:r>
            <a:r>
              <a:rPr b="0" i="0" lang="en" sz="1200" u="none" cap="none" strike="noStrike">
                <a:solidFill>
                  <a:srgbClr val="434343"/>
                </a:solidFill>
                <a:latin typeface="Poppins"/>
                <a:ea typeface="Poppins"/>
                <a:cs typeface="Poppins"/>
                <a:sym typeface="Poppins"/>
              </a:rPr>
              <a:t> is the </a:t>
            </a:r>
            <a:r>
              <a:rPr b="1" i="0" lang="en" sz="1200" u="none" cap="none" strike="noStrike">
                <a:solidFill>
                  <a:srgbClr val="434343"/>
                </a:solidFill>
                <a:latin typeface="Poppins"/>
                <a:ea typeface="Poppins"/>
                <a:cs typeface="Poppins"/>
                <a:sym typeface="Poppins"/>
              </a:rPr>
              <a:t>entire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group</a:t>
            </a:r>
            <a:r>
              <a:rPr b="0" i="0" lang="en" sz="1200" u="none" cap="none" strike="noStrike">
                <a:solidFill>
                  <a:srgbClr val="434343"/>
                </a:solidFill>
                <a:latin typeface="Poppins"/>
                <a:ea typeface="Poppins"/>
                <a:cs typeface="Poppins"/>
                <a:sym typeface="Poppins"/>
              </a:rPr>
              <a:t> or set of individuals, items, or data points of interest that one aims to study or describe. </a:t>
            </a:r>
            <a:endParaRPr b="0" i="0" sz="12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sample</a:t>
            </a:r>
            <a:r>
              <a:rPr b="0" i="0" lang="en" sz="1200" u="none" cap="none" strike="noStrike">
                <a:solidFill>
                  <a:srgbClr val="434343"/>
                </a:solidFill>
                <a:latin typeface="Poppins"/>
                <a:ea typeface="Poppins"/>
                <a:cs typeface="Poppins"/>
                <a:sym typeface="Poppins"/>
              </a:rPr>
              <a:t> is a </a:t>
            </a:r>
            <a:r>
              <a:rPr b="1" i="0" lang="en" sz="1200" u="none" cap="none" strike="noStrike">
                <a:solidFill>
                  <a:srgbClr val="434343"/>
                </a:solidFill>
                <a:latin typeface="Poppins"/>
                <a:ea typeface="Poppins"/>
                <a:cs typeface="Poppins"/>
                <a:sym typeface="Poppins"/>
              </a:rPr>
              <a:t>subset</a:t>
            </a:r>
            <a:r>
              <a:rPr b="0" i="0" lang="en" sz="1200" u="none" cap="none" strike="noStrike">
                <a:solidFill>
                  <a:srgbClr val="434343"/>
                </a:solidFill>
                <a:latin typeface="Poppins"/>
                <a:ea typeface="Poppins"/>
                <a:cs typeface="Poppins"/>
                <a:sym typeface="Poppins"/>
              </a:rPr>
              <a:t> of the population selected for investigation, used to infer or make generalizations about the entire population.</a:t>
            </a:r>
            <a:endParaRPr b="0" i="0" sz="1200" u="none" cap="none" strike="noStrike">
              <a:solidFill>
                <a:srgbClr val="434343"/>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